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14" r:id="rId2"/>
    <p:sldId id="359" r:id="rId3"/>
    <p:sldId id="305" r:id="rId4"/>
    <p:sldId id="351" r:id="rId5"/>
    <p:sldId id="363" r:id="rId6"/>
    <p:sldId id="357" r:id="rId7"/>
    <p:sldId id="358" r:id="rId8"/>
    <p:sldId id="356" r:id="rId9"/>
    <p:sldId id="361" r:id="rId10"/>
    <p:sldId id="362" r:id="rId11"/>
    <p:sldId id="327" r:id="rId12"/>
    <p:sldId id="328" r:id="rId13"/>
    <p:sldId id="336" r:id="rId14"/>
    <p:sldId id="337" r:id="rId15"/>
    <p:sldId id="341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TxStyle>
        <a:font>
          <a:latin typeface=""/>
          <a:ea typeface=""/>
          <a:cs typeface=""/>
        </a:font>
      </a:tcTxStyle>
      <a:tcStyle>
        <a:tcBdr/>
        <a:fill>
          <a:solidFill>
            <a:srgbClr val="CFD5EA"/>
          </a:solidFill>
        </a:fill>
      </a:tcStyle>
    </a:band1H>
    <a:band2H>
      <a:tcTxStyle>
        <a:font>
          <a:latin typeface=""/>
          <a:ea typeface=""/>
          <a:cs typeface=""/>
        </a:font>
      </a:tcTxStyle>
      <a:tcStyle>
        <a:tcBdr/>
      </a:tcStyle>
    </a:band2H>
    <a:band1V>
      <a:tcTxStyle>
        <a:font>
          <a:latin typeface=""/>
          <a:ea typeface=""/>
          <a:cs typeface=""/>
        </a:font>
      </a:tcTxStyle>
      <a:tcStyle>
        <a:tcBdr/>
        <a:fill>
          <a:solidFill>
            <a:srgbClr val="CFD5EA"/>
          </a:solidFill>
        </a:fill>
      </a:tcStyle>
    </a:band1V>
    <a:band2V>
      <a:tcTxStyle>
        <a:font>
          <a:latin typeface=""/>
          <a:ea typeface=""/>
          <a:cs typeface=""/>
        </a:font>
      </a:tcTxStyle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  <a:tblStyle styleId="{21E4AEA4-8DFA-4A89-87EB-49C32662AFE0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FCECE8"/>
          </a:solidFill>
        </a:fill>
      </a:tcStyle>
    </a:wholeTbl>
    <a:band1H>
      <a:tcTxStyle>
        <a:font>
          <a:latin typeface=""/>
          <a:ea typeface=""/>
          <a:cs typeface=""/>
        </a:font>
      </a:tcTxStyle>
      <a:tcStyle>
        <a:tcBdr/>
        <a:fill>
          <a:solidFill>
            <a:srgbClr val="F8D7CD"/>
          </a:solidFill>
        </a:fill>
      </a:tcStyle>
    </a:band1H>
    <a:band2H>
      <a:tcTxStyle>
        <a:font>
          <a:latin typeface=""/>
          <a:ea typeface=""/>
          <a:cs typeface=""/>
        </a:font>
      </a:tcTxStyle>
      <a:tcStyle>
        <a:tcBdr/>
      </a:tcStyle>
    </a:band2H>
    <a:band1V>
      <a:tcTxStyle>
        <a:font>
          <a:latin typeface=""/>
          <a:ea typeface=""/>
          <a:cs typeface=""/>
        </a:font>
      </a:tcTxStyle>
      <a:tcStyle>
        <a:tcBdr/>
        <a:fill>
          <a:solidFill>
            <a:srgbClr val="F8D7CD"/>
          </a:solidFill>
        </a:fill>
      </a:tcStyle>
    </a:band1V>
    <a:band2V>
      <a:tcTxStyle>
        <a:font>
          <a:latin typeface=""/>
          <a:ea typeface=""/>
          <a:cs typeface=""/>
        </a:font>
      </a:tcTxStyle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ED7D31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ED7D31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ED7D31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D7D3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C9FB135-E2F8-4676-B2C7-42C998A7CE91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defRPr>
            </a:lvl1pPr>
          </a:lstStyle>
          <a:p>
            <a:pPr lvl="0"/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17A5F77-9B4F-481F-A9AE-7BC4382E591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defRPr>
            </a:lvl1pPr>
          </a:lstStyle>
          <a:p>
            <a:pPr lvl="0"/>
            <a:fld id="{581EE7FE-2E5D-4F83-A56D-9B5FB02B0540}" type="datetime1">
              <a:rPr lang="en-US"/>
              <a:pPr lvl="0"/>
              <a:t>12/13/2021</a:t>
            </a:fld>
            <a:endParaRPr 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179D983-88C0-45DC-8C3B-40BB0B2074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5DB91672-1B85-431E-BDF6-D194F1D614CF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ko-KR"/>
              <a:t>마스터 텍스트 스타일 편집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E27BB8-0482-4A60-9CE9-3A6B38411F9E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F61CE0-C9C7-4E8F-BA67-966645A6FDD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defRPr>
            </a:lvl1pPr>
          </a:lstStyle>
          <a:p>
            <a:pPr lvl="0"/>
            <a:fld id="{FDAA5710-ED16-4FD1-8A0D-344ACFBB545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3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50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50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50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50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ko-KR" sz="1200" b="0" i="0" u="none" strike="noStrike" kern="1200" cap="none" spc="0" baseline="0">
        <a:solidFill>
          <a:srgbClr val="000000"/>
        </a:solidFill>
        <a:uFillTx/>
        <a:latin typeface="맑은 고딕"/>
        <a:ea typeface="맑은 고딕" pitchFamily="50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77AA0B9-1365-4AB9-961D-89A8FFBD0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C002B9A-D32F-4EBA-BB14-FDDB23E5687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FA3B33-4230-44FC-84BF-F8F7BBF8F3B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07ACCD5-769D-4D83-A7E0-7DA71E68F8DF}" type="slidenum">
              <a:t>15</a:t>
            </a:fld>
            <a:endParaRPr lang="en-US" sz="12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6D2BC-1F73-4F55-BC00-B4560322C5D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1" compatLnSpc="1">
            <a:noAutofit/>
          </a:bodyPr>
          <a:lstStyle>
            <a:lvl1pPr marL="0" marR="0" lvl="0" indent="0" algn="ctr" fontAlgn="auto">
              <a:spcBef>
                <a:spcPts val="0"/>
              </a:spcBef>
              <a:spcAft>
                <a:spcPts val="0"/>
              </a:spcAft>
              <a:tabLst/>
              <a:defRPr lang="ko-KR" sz="6000" b="0" i="0" u="none" strike="noStrike" cap="none" spc="0" baseline="0">
                <a:solidFill>
                  <a:srgbClr val="3A3838"/>
                </a:solidFill>
                <a:uFillTx/>
                <a:latin typeface="굴림" pitchFamily="50"/>
                <a:ea typeface="나눔바른고딕"/>
              </a:defRPr>
            </a:lvl1pPr>
          </a:lstStyle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3B34AF9-84B1-4C4E-BF43-FA99BBCEEC8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>
            <a:lvl1pPr marL="0" marR="0" lvl="0" indent="0" algn="ctr" fontAlgn="auto">
              <a:spcAft>
                <a:spcPts val="0"/>
              </a:spcAft>
              <a:buNone/>
              <a:tabLst/>
              <a:defRPr lang="ko-KR" sz="2400" b="0" i="0" u="none" strike="noStrike" cap="none" spc="0" baseline="0">
                <a:solidFill>
                  <a:srgbClr val="3A3838"/>
                </a:solidFill>
                <a:uFillTx/>
                <a:latin typeface="굴림" pitchFamily="50"/>
                <a:ea typeface="나눔바른고딕 UltraLight"/>
              </a:defRPr>
            </a:lvl1pPr>
          </a:lstStyle>
          <a:p>
            <a:pPr lvl="0"/>
            <a:r>
              <a:rPr lang="ko-KR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47475870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ac.dragonest.com/en" TargetMode="External"/><Relationship Id="rId13" Type="http://schemas.openxmlformats.org/officeDocument/2006/relationships/hyperlink" Target="https://www.techjockey.com/detail/autodesk-3ds-max" TargetMode="External"/><Relationship Id="rId3" Type="http://schemas.openxmlformats.org/officeDocument/2006/relationships/hyperlink" Target="https://www.kocca.kr/cop/bbs/view/B0000147/1845578.do?searchCnd=&amp;searchWrd=&amp;cateTp1=&amp;cateTp2=&amp;useAt=&amp;menuNo=201825&amp;categorys=0&amp;subcate=0&amp;cateCode=&amp;type=&amp;instNo=0&amp;questionTp=&amp;uf_Setting=&amp;recovery=&amp;option1=&amp;option2=&amp;year=&amp;categoryCOM062=&amp;categoryCOM063=&amp;categoryCOM208=&amp;categoryInst=&amp;morePage=&amp;delCode=0&amp;qtp=&amp;pageIndex=1" TargetMode="External"/><Relationship Id="rId7" Type="http://schemas.openxmlformats.org/officeDocument/2006/relationships/hyperlink" Target="https://teamfighttactics.leagueoflegends.com/ko-kr/" TargetMode="External"/><Relationship Id="rId12" Type="http://schemas.openxmlformats.org/officeDocument/2006/relationships/hyperlink" Target="https://en.m.wikipedia.org/wiki/Adobe_Creative_Suite#Creative_Suite_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olchess.gg/champions/set6/swain" TargetMode="External"/><Relationship Id="rId11" Type="http://schemas.openxmlformats.org/officeDocument/2006/relationships/hyperlink" Target="https://www.pcworld.com/article/422692/directx-12-faq-all-about-windows-10s-supercharged-graphics-tech.html" TargetMode="External"/><Relationship Id="rId5" Type="http://schemas.openxmlformats.org/officeDocument/2006/relationships/hyperlink" Target="https://rlawkrrk.tistory.com/1191" TargetMode="External"/><Relationship Id="rId10" Type="http://schemas.openxmlformats.org/officeDocument/2006/relationships/hyperlink" Target="https://docs.microsoft.com/en-us/dotnet/" TargetMode="External"/><Relationship Id="rId4" Type="http://schemas.openxmlformats.org/officeDocument/2006/relationships/hyperlink" Target="http://www.dbpia.co.kr/journal/articleDetail?nodeId=NODE09415143" TargetMode="External"/><Relationship Id="rId9" Type="http://schemas.openxmlformats.org/officeDocument/2006/relationships/hyperlink" Target="https://answers.microsoft.com/ko-kr/windows/forum?sort=LastReplyDate&amp;dir=Desc&amp;tab=All&amp;status=all&amp;mod=&amp;modAge=&amp;advFil=&amp;postedAfter=&amp;postedBefore=&amp;threadType=All&amp;isFilterExpanded=false&amp;page=1" TargetMode="External"/><Relationship Id="rId14" Type="http://schemas.openxmlformats.org/officeDocument/2006/relationships/hyperlink" Target="http://pixologic.com/blog/?s=Z+brush+2021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9">
    <p:bg>
      <p:bgPr>
        <a:solidFill>
          <a:srgbClr val="FFFFFF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3">
            <a:extLst>
              <a:ext uri="{FF2B5EF4-FFF2-40B4-BE49-F238E27FC236}">
                <a16:creationId xmlns:a16="http://schemas.microsoft.com/office/drawing/2014/main" id="{C3258ED3-91DD-4A97-AB91-BD06E4998882}"/>
              </a:ext>
            </a:extLst>
          </p:cNvPr>
          <p:cNvSpPr txBox="1"/>
          <p:nvPr/>
        </p:nvSpPr>
        <p:spPr>
          <a:xfrm>
            <a:off x="5956008" y="2866616"/>
            <a:ext cx="184727" cy="70788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4000" b="1" i="0" u="none" strike="noStrike" kern="1200" cap="none" spc="-300" baseline="0">
              <a:solidFill>
                <a:srgbClr val="000000"/>
              </a:solidFill>
              <a:uFillTx/>
              <a:latin typeface="맑은 고딕"/>
              <a:ea typeface="맑은 고딕"/>
            </a:endParaRP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A82CB0A3-6DDC-4FC3-B044-10C9021A30DE}"/>
              </a:ext>
            </a:extLst>
          </p:cNvPr>
          <p:cNvSpPr txBox="1"/>
          <p:nvPr/>
        </p:nvSpPr>
        <p:spPr>
          <a:xfrm>
            <a:off x="3284442" y="2751210"/>
            <a:ext cx="5343131" cy="101566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6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길드 배틀 체스</a:t>
            </a:r>
          </a:p>
        </p:txBody>
      </p:sp>
      <p:sp>
        <p:nvSpPr>
          <p:cNvPr id="4" name="TextBox 5">
            <a:extLst>
              <a:ext uri="{FF2B5EF4-FFF2-40B4-BE49-F238E27FC236}">
                <a16:creationId xmlns:a16="http://schemas.microsoft.com/office/drawing/2014/main" id="{7A04ECA8-C043-4A63-84B7-0C1D0798BEA2}"/>
              </a:ext>
            </a:extLst>
          </p:cNvPr>
          <p:cNvSpPr txBox="1"/>
          <p:nvPr/>
        </p:nvSpPr>
        <p:spPr>
          <a:xfrm>
            <a:off x="9677735" y="5322210"/>
            <a:ext cx="2225292" cy="128528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맑은 고딕"/>
                <a:ea typeface="나눔바른고딕 UltraLight"/>
              </a:rPr>
              <a:t>2017182044 </a:t>
            </a:r>
            <a:r>
              <a:rPr lang="ko-KR" sz="1800" b="0" i="0" u="none" strike="noStrike" kern="1200" cap="none" spc="0" baseline="0" dirty="0" err="1">
                <a:solidFill>
                  <a:srgbClr val="000000"/>
                </a:solidFill>
                <a:uFillTx/>
                <a:latin typeface="맑은 고딕"/>
                <a:ea typeface="나눔바른고딕 UltraLight"/>
              </a:rPr>
              <a:t>최은우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맑은 고딕"/>
              <a:ea typeface="나눔바른고딕 UltraLight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 dirty="0">
                <a:solidFill>
                  <a:srgbClr val="000000"/>
                </a:solidFill>
                <a:uFillTx/>
                <a:latin typeface="맑은 고딕"/>
                <a:ea typeface="나눔바른고딕 UltraLight"/>
              </a:rPr>
              <a:t>2016182022 </a:t>
            </a:r>
            <a:r>
              <a:rPr lang="ko-KR" sz="1800" b="0" i="0" u="none" strike="noStrike" kern="1200" cap="none" spc="0" baseline="0" dirty="0">
                <a:solidFill>
                  <a:srgbClr val="000000"/>
                </a:solidFill>
                <a:uFillTx/>
                <a:latin typeface="맑은 고딕"/>
                <a:ea typeface="나눔바른고딕 UltraLight"/>
              </a:rPr>
              <a:t>신동원</a:t>
            </a:r>
            <a:endParaRPr lang="en-US" sz="1800" b="0" i="0" u="none" strike="noStrike" kern="1200" cap="none" spc="0" baseline="0" dirty="0">
              <a:solidFill>
                <a:srgbClr val="000000"/>
              </a:solidFill>
              <a:uFillTx/>
              <a:latin typeface="맑은 고딕"/>
              <a:ea typeface="나눔바른고딕 UltraLight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0" cap="none" spc="0" baseline="0" dirty="0">
                <a:solidFill>
                  <a:srgbClr val="000000"/>
                </a:solidFill>
                <a:uFillTx/>
                <a:latin typeface="맑은 고딕"/>
                <a:ea typeface="나눔바른고딕 UltraLight"/>
              </a:rPr>
              <a:t>2016182041 </a:t>
            </a:r>
            <a:r>
              <a:rPr lang="ko-KR" sz="1800" b="0" i="0" u="none" strike="noStrike" kern="0" cap="none" spc="0" baseline="0" dirty="0">
                <a:solidFill>
                  <a:srgbClr val="000000"/>
                </a:solidFill>
                <a:uFillTx/>
                <a:latin typeface="맑은 고딕"/>
                <a:ea typeface="나눔바른고딕 UltraLight"/>
              </a:rPr>
              <a:t>조영환</a:t>
            </a:r>
            <a:endParaRPr lang="ko-KR" sz="1800" b="0" i="0" u="none" strike="noStrike" kern="1200" cap="none" spc="0" baseline="0" dirty="0">
              <a:solidFill>
                <a:srgbClr val="000000"/>
              </a:solidFill>
              <a:uFillTx/>
              <a:latin typeface="맑은 고딕"/>
              <a:ea typeface="나눔바른고딕 Ultra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4">
            <a:extLst>
              <a:ext uri="{FF2B5EF4-FFF2-40B4-BE49-F238E27FC236}">
                <a16:creationId xmlns:a16="http://schemas.microsoft.com/office/drawing/2014/main" id="{0C2E477B-674A-4220-AC0D-7607A46832DD}"/>
              </a:ext>
            </a:extLst>
          </p:cNvPr>
          <p:cNvSpPr txBox="1"/>
          <p:nvPr/>
        </p:nvSpPr>
        <p:spPr>
          <a:xfrm>
            <a:off x="472187" y="936437"/>
            <a:ext cx="1428594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게임 루프</a:t>
            </a:r>
            <a:endParaRPr lang="en-US" sz="2400" b="0" i="0" u="none" strike="noStrike" kern="1200" cap="none" spc="-150" baseline="0">
              <a:solidFill>
                <a:srgbClr val="3C3C3C"/>
              </a:solidFill>
              <a:uFillTx/>
              <a:latin typeface="맑은 고딕"/>
              <a:ea typeface="나눔바른고딕"/>
            </a:endParaRP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C2E63F85-C4EC-4327-837F-E2EC3C60AD35}"/>
              </a:ext>
            </a:extLst>
          </p:cNvPr>
          <p:cNvSpPr txBox="1"/>
          <p:nvPr/>
        </p:nvSpPr>
        <p:spPr>
          <a:xfrm>
            <a:off x="472187" y="346685"/>
            <a:ext cx="4512774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03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게임소개 및 게임방법</a:t>
            </a:r>
          </a:p>
        </p:txBody>
      </p:sp>
      <p:sp>
        <p:nvSpPr>
          <p:cNvPr id="4" name="TextBox 31">
            <a:extLst>
              <a:ext uri="{FF2B5EF4-FFF2-40B4-BE49-F238E27FC236}">
                <a16:creationId xmlns:a16="http://schemas.microsoft.com/office/drawing/2014/main" id="{523C22B1-F11B-4D9E-993F-BAF66EB2CA1C}"/>
              </a:ext>
            </a:extLst>
          </p:cNvPr>
          <p:cNvSpPr txBox="1"/>
          <p:nvPr/>
        </p:nvSpPr>
        <p:spPr>
          <a:xfrm>
            <a:off x="472187" y="4083865"/>
            <a:ext cx="3445175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전투 종료 후 유닛 경험치 증가</a:t>
            </a:r>
          </a:p>
        </p:txBody>
      </p:sp>
      <p:sp>
        <p:nvSpPr>
          <p:cNvPr id="5" name="TextBox 32">
            <a:extLst>
              <a:ext uri="{FF2B5EF4-FFF2-40B4-BE49-F238E27FC236}">
                <a16:creationId xmlns:a16="http://schemas.microsoft.com/office/drawing/2014/main" id="{BACFD4D4-7919-48D8-91D3-DB011232990F}"/>
              </a:ext>
            </a:extLst>
          </p:cNvPr>
          <p:cNvSpPr txBox="1"/>
          <p:nvPr/>
        </p:nvSpPr>
        <p:spPr>
          <a:xfrm>
            <a:off x="4906359" y="4083865"/>
            <a:ext cx="2276581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경험치 축적 후 승급</a:t>
            </a:r>
            <a:b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</a:b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(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승급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: </a:t>
            </a:r>
            <a:r>
              <a:rPr lang="ko-KR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유닛의 능력치 증가</a:t>
            </a:r>
            <a:r>
              <a: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)</a:t>
            </a:r>
            <a:endParaRPr lang="ko-KR" sz="12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6" name="TextBox 33">
            <a:extLst>
              <a:ext uri="{FF2B5EF4-FFF2-40B4-BE49-F238E27FC236}">
                <a16:creationId xmlns:a16="http://schemas.microsoft.com/office/drawing/2014/main" id="{CE9C9FC9-7124-4E17-999F-7CAB71A87E43}"/>
              </a:ext>
            </a:extLst>
          </p:cNvPr>
          <p:cNvSpPr txBox="1"/>
          <p:nvPr/>
        </p:nvSpPr>
        <p:spPr>
          <a:xfrm>
            <a:off x="8294010" y="4451363"/>
            <a:ext cx="266419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</a:p>
        </p:txBody>
      </p:sp>
      <p:sp>
        <p:nvSpPr>
          <p:cNvPr id="7" name="화살표: 오른쪽 34">
            <a:extLst>
              <a:ext uri="{FF2B5EF4-FFF2-40B4-BE49-F238E27FC236}">
                <a16:creationId xmlns:a16="http://schemas.microsoft.com/office/drawing/2014/main" id="{2817B1A2-8168-422D-842C-EE1ECB690CA9}"/>
              </a:ext>
            </a:extLst>
          </p:cNvPr>
          <p:cNvSpPr/>
          <p:nvPr/>
        </p:nvSpPr>
        <p:spPr>
          <a:xfrm>
            <a:off x="3917362" y="2633261"/>
            <a:ext cx="360218" cy="281735"/>
          </a:xfrm>
          <a:custGeom>
            <a:avLst>
              <a:gd name="f0" fmla="val 13153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8" name="화살표: 오른쪽 35">
            <a:extLst>
              <a:ext uri="{FF2B5EF4-FFF2-40B4-BE49-F238E27FC236}">
                <a16:creationId xmlns:a16="http://schemas.microsoft.com/office/drawing/2014/main" id="{2400D3D4-91C0-4B05-90A8-67A88FCDF147}"/>
              </a:ext>
            </a:extLst>
          </p:cNvPr>
          <p:cNvSpPr/>
          <p:nvPr/>
        </p:nvSpPr>
        <p:spPr>
          <a:xfrm>
            <a:off x="7720580" y="2633261"/>
            <a:ext cx="360218" cy="281735"/>
          </a:xfrm>
          <a:custGeom>
            <a:avLst>
              <a:gd name="f0" fmla="val 13153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9" name="타원 38">
            <a:extLst>
              <a:ext uri="{FF2B5EF4-FFF2-40B4-BE49-F238E27FC236}">
                <a16:creationId xmlns:a16="http://schemas.microsoft.com/office/drawing/2014/main" id="{05A8AFA8-B535-4A8B-9730-966656853489}"/>
              </a:ext>
            </a:extLst>
          </p:cNvPr>
          <p:cNvSpPr/>
          <p:nvPr/>
        </p:nvSpPr>
        <p:spPr>
          <a:xfrm>
            <a:off x="5600727" y="5680362"/>
            <a:ext cx="830942" cy="830942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AFABAB"/>
          </a:solidFill>
          <a:ln w="12701" cap="flat">
            <a:solidFill>
              <a:srgbClr val="767171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2</a:t>
            </a:r>
          </a:p>
        </p:txBody>
      </p:sp>
      <p:sp>
        <p:nvSpPr>
          <p:cNvPr id="10" name="타원 39">
            <a:extLst>
              <a:ext uri="{FF2B5EF4-FFF2-40B4-BE49-F238E27FC236}">
                <a16:creationId xmlns:a16="http://schemas.microsoft.com/office/drawing/2014/main" id="{730248E4-B4AD-4E0D-B825-C315D8CF5D5D}"/>
              </a:ext>
            </a:extLst>
          </p:cNvPr>
          <p:cNvSpPr/>
          <p:nvPr/>
        </p:nvSpPr>
        <p:spPr>
          <a:xfrm>
            <a:off x="1725710" y="5680362"/>
            <a:ext cx="830942" cy="830942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AFABAB"/>
          </a:solidFill>
          <a:ln w="12701" cap="flat">
            <a:solidFill>
              <a:srgbClr val="767171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1</a:t>
            </a:r>
          </a:p>
        </p:txBody>
      </p:sp>
      <p:sp>
        <p:nvSpPr>
          <p:cNvPr id="11" name="화살표: 오른쪽 42">
            <a:extLst>
              <a:ext uri="{FF2B5EF4-FFF2-40B4-BE49-F238E27FC236}">
                <a16:creationId xmlns:a16="http://schemas.microsoft.com/office/drawing/2014/main" id="{CE13B046-EA58-4FC8-A7FC-68E77805B9FE}"/>
              </a:ext>
            </a:extLst>
          </p:cNvPr>
          <p:cNvSpPr/>
          <p:nvPr/>
        </p:nvSpPr>
        <p:spPr>
          <a:xfrm>
            <a:off x="2820878" y="6095838"/>
            <a:ext cx="2574886" cy="120234"/>
          </a:xfrm>
          <a:custGeom>
            <a:avLst>
              <a:gd name="f0" fmla="val 21096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12" name="화살표: 오른쪽 43">
            <a:extLst>
              <a:ext uri="{FF2B5EF4-FFF2-40B4-BE49-F238E27FC236}">
                <a16:creationId xmlns:a16="http://schemas.microsoft.com/office/drawing/2014/main" id="{ED18F7D1-A3EE-49DA-BC6F-E7CE88CE5164}"/>
              </a:ext>
            </a:extLst>
          </p:cNvPr>
          <p:cNvSpPr/>
          <p:nvPr/>
        </p:nvSpPr>
        <p:spPr>
          <a:xfrm>
            <a:off x="6636632" y="6035716"/>
            <a:ext cx="2574886" cy="120234"/>
          </a:xfrm>
          <a:custGeom>
            <a:avLst>
              <a:gd name="f0" fmla="val 21096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13" name="TextBox 44">
            <a:extLst>
              <a:ext uri="{FF2B5EF4-FFF2-40B4-BE49-F238E27FC236}">
                <a16:creationId xmlns:a16="http://schemas.microsoft.com/office/drawing/2014/main" id="{A65CD7CE-DB3D-478B-B508-7CBCCB9BD436}"/>
              </a:ext>
            </a:extLst>
          </p:cNvPr>
          <p:cNvSpPr txBox="1"/>
          <p:nvPr/>
        </p:nvSpPr>
        <p:spPr>
          <a:xfrm>
            <a:off x="1084899" y="5291157"/>
            <a:ext cx="204575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유닛 배치와 전투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</a:p>
        </p:txBody>
      </p:sp>
      <p:pic>
        <p:nvPicPr>
          <p:cNvPr id="14" name="그림 8">
            <a:extLst>
              <a:ext uri="{FF2B5EF4-FFF2-40B4-BE49-F238E27FC236}">
                <a16:creationId xmlns:a16="http://schemas.microsoft.com/office/drawing/2014/main" id="{BBEA1DC8-7847-4608-98EB-DEE1E62C0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97" y="1833454"/>
            <a:ext cx="3199997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15" name="그림 12">
            <a:extLst>
              <a:ext uri="{FF2B5EF4-FFF2-40B4-BE49-F238E27FC236}">
                <a16:creationId xmlns:a16="http://schemas.microsoft.com/office/drawing/2014/main" id="{4921CA5E-97ED-4A34-88B7-882F81719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842" y="1850562"/>
            <a:ext cx="3199997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2709622-8C2C-41F8-8A2E-D341939162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8088" y="1833454"/>
            <a:ext cx="3199997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17" name="TextBox 29">
            <a:extLst>
              <a:ext uri="{FF2B5EF4-FFF2-40B4-BE49-F238E27FC236}">
                <a16:creationId xmlns:a16="http://schemas.microsoft.com/office/drawing/2014/main" id="{EE2BB524-C286-4A47-BE58-A204224ECF85}"/>
              </a:ext>
            </a:extLst>
          </p:cNvPr>
          <p:cNvSpPr txBox="1"/>
          <p:nvPr/>
        </p:nvSpPr>
        <p:spPr>
          <a:xfrm>
            <a:off x="5073118" y="5291157"/>
            <a:ext cx="204575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 dirty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대결 진행 및 공격</a:t>
            </a:r>
          </a:p>
        </p:txBody>
      </p:sp>
      <p:sp>
        <p:nvSpPr>
          <p:cNvPr id="18" name="TextBox 16">
            <a:extLst>
              <a:ext uri="{FF2B5EF4-FFF2-40B4-BE49-F238E27FC236}">
                <a16:creationId xmlns:a16="http://schemas.microsoft.com/office/drawing/2014/main" id="{C41288BA-414A-47D9-87B6-810D780616E5}"/>
              </a:ext>
            </a:extLst>
          </p:cNvPr>
          <p:cNvSpPr txBox="1"/>
          <p:nvPr/>
        </p:nvSpPr>
        <p:spPr>
          <a:xfrm>
            <a:off x="9076297" y="5269732"/>
            <a:ext cx="1420584" cy="40011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승리</a:t>
            </a:r>
            <a:r>
              <a:rPr lang="en-US" sz="2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&amp;</a:t>
            </a:r>
            <a:r>
              <a:rPr lang="ko-KR" sz="2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패배</a:t>
            </a:r>
          </a:p>
        </p:txBody>
      </p:sp>
      <p:sp>
        <p:nvSpPr>
          <p:cNvPr id="19" name="타원 37">
            <a:extLst>
              <a:ext uri="{FF2B5EF4-FFF2-40B4-BE49-F238E27FC236}">
                <a16:creationId xmlns:a16="http://schemas.microsoft.com/office/drawing/2014/main" id="{D0E0E174-AA3F-4377-A71D-DD63AD42A665}"/>
              </a:ext>
            </a:extLst>
          </p:cNvPr>
          <p:cNvSpPr/>
          <p:nvPr/>
        </p:nvSpPr>
        <p:spPr>
          <a:xfrm>
            <a:off x="9371118" y="5680362"/>
            <a:ext cx="830942" cy="830942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C000"/>
          </a:solidFill>
          <a:ln w="12701" cap="flat">
            <a:solidFill>
              <a:srgbClr val="BC8C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3</a:t>
            </a:r>
          </a:p>
        </p:txBody>
      </p:sp>
      <p:sp>
        <p:nvSpPr>
          <p:cNvPr id="20" name="TextBox 18">
            <a:extLst>
              <a:ext uri="{FF2B5EF4-FFF2-40B4-BE49-F238E27FC236}">
                <a16:creationId xmlns:a16="http://schemas.microsoft.com/office/drawing/2014/main" id="{01007156-FC01-485B-B012-8E1A12046B34}"/>
              </a:ext>
            </a:extLst>
          </p:cNvPr>
          <p:cNvSpPr txBox="1"/>
          <p:nvPr/>
        </p:nvSpPr>
        <p:spPr>
          <a:xfrm>
            <a:off x="7948586" y="4086782"/>
            <a:ext cx="367600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플레이어의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HP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가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0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이면 승리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패배</a:t>
            </a:r>
          </a:p>
        </p:txBody>
      </p:sp>
      <p:sp>
        <p:nvSpPr>
          <p:cNvPr id="21" name="직사각형 16">
            <a:extLst>
              <a:ext uri="{FF2B5EF4-FFF2-40B4-BE49-F238E27FC236}">
                <a16:creationId xmlns:a16="http://schemas.microsoft.com/office/drawing/2014/main" id="{58EE10F1-565F-445E-BC3C-9F04C15CC304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6">
            <a:extLst>
              <a:ext uri="{FF2B5EF4-FFF2-40B4-BE49-F238E27FC236}">
                <a16:creationId xmlns:a16="http://schemas.microsoft.com/office/drawing/2014/main" id="{1A2AE532-6BF5-4AA0-819A-1B1F54EE5BE6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  <p:grpSp>
        <p:nvGrpSpPr>
          <p:cNvPr id="3" name="그룹 34">
            <a:extLst>
              <a:ext uri="{FF2B5EF4-FFF2-40B4-BE49-F238E27FC236}">
                <a16:creationId xmlns:a16="http://schemas.microsoft.com/office/drawing/2014/main" id="{A096336F-B1B3-4500-A0D3-2F3CFD394178}"/>
              </a:ext>
            </a:extLst>
          </p:cNvPr>
          <p:cNvGrpSpPr/>
          <p:nvPr/>
        </p:nvGrpSpPr>
        <p:grpSpPr>
          <a:xfrm>
            <a:off x="5134328" y="1111965"/>
            <a:ext cx="5527090" cy="5474869"/>
            <a:chOff x="5134328" y="1111965"/>
            <a:chExt cx="5527090" cy="5474869"/>
          </a:xfrm>
        </p:grpSpPr>
        <p:sp>
          <p:nvSpPr>
            <p:cNvPr id="4" name="직사각형 66">
              <a:extLst>
                <a:ext uri="{FF2B5EF4-FFF2-40B4-BE49-F238E27FC236}">
                  <a16:creationId xmlns:a16="http://schemas.microsoft.com/office/drawing/2014/main" id="{06E74557-3B2D-4F51-BBB2-E6C5D28B2068}"/>
                </a:ext>
              </a:extLst>
            </p:cNvPr>
            <p:cNvSpPr/>
            <p:nvPr/>
          </p:nvSpPr>
          <p:spPr>
            <a:xfrm>
              <a:off x="5144194" y="1111965"/>
              <a:ext cx="5507358" cy="2697105"/>
            </a:xfrm>
            <a:prstGeom prst="rect">
              <a:avLst/>
            </a:prstGeom>
            <a:solidFill>
              <a:srgbClr val="42C7F1">
                <a:alpha val="50000"/>
              </a:srgbClr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800" b="0" i="0" u="none" strike="noStrike" kern="120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기존 오토 배틀 게임의 단점</a:t>
              </a:r>
              <a:r>
                <a:rPr lang="en-US" sz="1800" b="0" i="0" u="none" strike="noStrike" kern="120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: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0" cap="none" spc="0" baseline="0">
                <a:solidFill>
                  <a:srgbClr val="000000"/>
                </a:solidFill>
                <a:uFillTx/>
                <a:latin typeface="맑은 고딕"/>
                <a:ea typeface="나눔바른고딕 UltraLight"/>
              </a:endParaRPr>
            </a:p>
            <a:p>
              <a:pPr marL="457200" marR="0" lvl="0" indent="-45720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AutoNum type="arabicPeriod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적을 견제할 수 있는 수단이 없다</a:t>
              </a:r>
              <a:r>
                <a:rPr lang="en-US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.</a:t>
              </a:r>
            </a:p>
            <a:p>
              <a:pPr marL="457200" marR="0" lvl="0" indent="-45720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AutoNum type="arabicPeriod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0" cap="none" spc="0" baseline="0">
                <a:solidFill>
                  <a:srgbClr val="000000"/>
                </a:solidFill>
                <a:uFillTx/>
                <a:latin typeface="맑은 고딕"/>
                <a:ea typeface="나눔바른고딕 UltraLight"/>
              </a:endParaRPr>
            </a:p>
            <a:p>
              <a:pPr marL="457200" marR="0" lvl="0" indent="-45720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AutoNum type="arabicPeriod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특정 유닛에 대한 의존도가 높다</a:t>
              </a:r>
              <a:r>
                <a:rPr lang="en-US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.</a:t>
              </a:r>
            </a:p>
            <a:p>
              <a:pPr marL="457200" marR="0" lvl="0" indent="-45720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AutoNum type="arabicPeriod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0" cap="none" spc="0" baseline="0">
                <a:solidFill>
                  <a:srgbClr val="000000"/>
                </a:solidFill>
                <a:uFillTx/>
                <a:latin typeface="맑은 고딕"/>
                <a:ea typeface="나눔바른고딕 UltraLight"/>
              </a:endParaRPr>
            </a:p>
            <a:p>
              <a:pPr marL="457200" marR="0" lvl="0" indent="-45720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AutoNum type="arabicPeriod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기존 게임에 대한 이해도가 필요하다</a:t>
              </a:r>
              <a:r>
                <a:rPr lang="en-US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.</a:t>
              </a:r>
            </a:p>
          </p:txBody>
        </p:sp>
        <p:sp>
          <p:nvSpPr>
            <p:cNvPr id="5" name="직사각형 64">
              <a:extLst>
                <a:ext uri="{FF2B5EF4-FFF2-40B4-BE49-F238E27FC236}">
                  <a16:creationId xmlns:a16="http://schemas.microsoft.com/office/drawing/2014/main" id="{8C5EDECB-CDC7-4599-8DFE-8F88718E5F84}"/>
                </a:ext>
              </a:extLst>
            </p:cNvPr>
            <p:cNvSpPr/>
            <p:nvPr/>
          </p:nvSpPr>
          <p:spPr>
            <a:xfrm>
              <a:off x="5134328" y="3889729"/>
              <a:ext cx="5527090" cy="2697105"/>
            </a:xfrm>
            <a:prstGeom prst="rect">
              <a:avLst/>
            </a:prstGeom>
            <a:solidFill>
              <a:srgbClr val="42C7F1">
                <a:alpha val="50000"/>
              </a:srgbClr>
            </a:solidFill>
            <a:ln w="9528" cap="flat">
              <a:solidFill>
                <a:srgbClr val="000000"/>
              </a:solidFill>
              <a:prstDash val="solid"/>
              <a:miter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기존 게임과의</a:t>
              </a:r>
              <a:r>
                <a:rPr lang="en-US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 </a:t>
              </a:r>
              <a:r>
                <a:rPr lang="ko-KR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차별점</a:t>
              </a:r>
              <a:r>
                <a:rPr lang="en-US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:</a:t>
              </a:r>
            </a:p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나눔바른고딕 UltraLight"/>
              </a:endParaRPr>
            </a:p>
            <a:p>
              <a:pPr marL="457200" marR="0" lvl="0" indent="-45720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AutoNum type="arabicPeriod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상대 플레이어를 견제할 수 있는 수단을</a:t>
              </a:r>
              <a:r>
                <a:rPr lang="en-US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    </a:t>
              </a:r>
              <a:r>
                <a:rPr lang="ko-KR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추가한다</a:t>
              </a:r>
              <a:r>
                <a:rPr lang="en-US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.</a:t>
              </a:r>
            </a:p>
            <a:p>
              <a:pPr marL="457200" marR="0" lvl="0" indent="-45720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AutoNum type="arabicPeriod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0" cap="none" spc="0" baseline="0">
                <a:solidFill>
                  <a:srgbClr val="000000"/>
                </a:solidFill>
                <a:uFillTx/>
                <a:latin typeface="맑은 고딕"/>
                <a:ea typeface="나눔바른고딕 UltraLight"/>
              </a:endParaRPr>
            </a:p>
            <a:p>
              <a:pPr marL="457200" marR="0" lvl="0" indent="-45720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AutoNum type="arabicPeriod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유닛 강화 수단을 추가해 특정 유닛의 의존도를 낮추어 다양성을 추가한다</a:t>
              </a:r>
              <a:r>
                <a:rPr lang="en-US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.</a:t>
              </a:r>
            </a:p>
            <a:p>
              <a:pPr marL="457200" marR="0" lvl="0" indent="-45720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AutoNum type="arabicPeriod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z="1800" b="0" i="0" u="none" strike="noStrike" kern="0" cap="none" spc="0" baseline="0">
                <a:solidFill>
                  <a:srgbClr val="000000"/>
                </a:solidFill>
                <a:uFillTx/>
                <a:latin typeface="맑은 고딕"/>
                <a:ea typeface="나눔바른고딕 UltraLight"/>
              </a:endParaRPr>
            </a:p>
            <a:p>
              <a:pPr marL="457200" marR="0" lvl="0" indent="-45720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ct val="100000"/>
                <a:buAutoNum type="arabicPeriod"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ko-KR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쉽게 이해할 수 있는 디자인의 유닛을 사용한다</a:t>
              </a:r>
              <a:r>
                <a:rPr lang="en-US" sz="1800" b="0" i="0" u="none" strike="noStrike" kern="0" cap="none" spc="0" baseline="0">
                  <a:solidFill>
                    <a:srgbClr val="000000"/>
                  </a:solidFill>
                  <a:uFillTx/>
                  <a:latin typeface="맑은 고딕"/>
                  <a:ea typeface="나눔바른고딕 UltraLight"/>
                </a:rPr>
                <a:t>. </a:t>
              </a:r>
            </a:p>
          </p:txBody>
        </p:sp>
      </p:grpSp>
      <p:sp>
        <p:nvSpPr>
          <p:cNvPr id="6" name="직사각형 67">
            <a:extLst>
              <a:ext uri="{FF2B5EF4-FFF2-40B4-BE49-F238E27FC236}">
                <a16:creationId xmlns:a16="http://schemas.microsoft.com/office/drawing/2014/main" id="{5900974E-3848-4094-A7A6-072D28E4CDBE}"/>
              </a:ext>
            </a:extLst>
          </p:cNvPr>
          <p:cNvSpPr/>
          <p:nvPr/>
        </p:nvSpPr>
        <p:spPr>
          <a:xfrm>
            <a:off x="9335493" y="3383673"/>
            <a:ext cx="1316059" cy="912260"/>
          </a:xfrm>
          <a:prstGeom prst="rect">
            <a:avLst/>
          </a:prstGeom>
          <a:solidFill>
            <a:srgbClr val="FFD7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000" b="0" i="0" u="none" strike="noStrike" kern="1200" cap="none" spc="0" baseline="0">
                <a:solidFill>
                  <a:srgbClr val="000000"/>
                </a:solidFill>
                <a:uFillTx/>
                <a:latin typeface="굴림" pitchFamily="50"/>
                <a:ea typeface="나눔바른고딕 UltraLight"/>
              </a:rPr>
              <a:t>차별성</a:t>
            </a:r>
          </a:p>
        </p:txBody>
      </p:sp>
      <p:pic>
        <p:nvPicPr>
          <p:cNvPr id="7" name="그림 26">
            <a:extLst>
              <a:ext uri="{FF2B5EF4-FFF2-40B4-BE49-F238E27FC236}">
                <a16:creationId xmlns:a16="http://schemas.microsoft.com/office/drawing/2014/main" id="{65EB66FB-CA86-4193-8E86-B8C34B070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32" y="4092516"/>
            <a:ext cx="3787069" cy="2130231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8" name="Picture 2" descr="리그 오브 레전드/전략적 팀 전투 - 나무위키">
            <a:extLst>
              <a:ext uri="{FF2B5EF4-FFF2-40B4-BE49-F238E27FC236}">
                <a16:creationId xmlns:a16="http://schemas.microsoft.com/office/drawing/2014/main" id="{8AD8272D-FDAD-4DF1-9D57-B248D3B05B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06921" y="1433852"/>
            <a:ext cx="3788798" cy="2131201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9" name="TextBox 20">
            <a:extLst>
              <a:ext uri="{FF2B5EF4-FFF2-40B4-BE49-F238E27FC236}">
                <a16:creationId xmlns:a16="http://schemas.microsoft.com/office/drawing/2014/main" id="{DF0AD8A4-FEDD-4B04-8B38-12A961F7EFD5}"/>
              </a:ext>
            </a:extLst>
          </p:cNvPr>
          <p:cNvSpPr txBox="1"/>
          <p:nvPr/>
        </p:nvSpPr>
        <p:spPr>
          <a:xfrm>
            <a:off x="781574" y="3644112"/>
            <a:ext cx="393569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[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출처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: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전략적 팀 전투 공식 홈페이지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]</a:t>
            </a:r>
          </a:p>
        </p:txBody>
      </p:sp>
      <p:sp>
        <p:nvSpPr>
          <p:cNvPr id="10" name="TextBox 21">
            <a:extLst>
              <a:ext uri="{FF2B5EF4-FFF2-40B4-BE49-F238E27FC236}">
                <a16:creationId xmlns:a16="http://schemas.microsoft.com/office/drawing/2014/main" id="{AA530CEF-7799-4497-9E78-26A7EE25A4AF}"/>
              </a:ext>
            </a:extLst>
          </p:cNvPr>
          <p:cNvSpPr txBox="1"/>
          <p:nvPr/>
        </p:nvSpPr>
        <p:spPr>
          <a:xfrm>
            <a:off x="1067333" y="6281635"/>
            <a:ext cx="3392277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[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출처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: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오토 체스 공식 홈페이지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]</a:t>
            </a:r>
          </a:p>
        </p:txBody>
      </p:sp>
      <p:sp>
        <p:nvSpPr>
          <p:cNvPr id="11" name="TextBox 14">
            <a:extLst>
              <a:ext uri="{FF2B5EF4-FFF2-40B4-BE49-F238E27FC236}">
                <a16:creationId xmlns:a16="http://schemas.microsoft.com/office/drawing/2014/main" id="{B2C17D37-6ED2-4051-BB9E-252C89A77364}"/>
              </a:ext>
            </a:extLst>
          </p:cNvPr>
          <p:cNvSpPr txBox="1"/>
          <p:nvPr/>
        </p:nvSpPr>
        <p:spPr>
          <a:xfrm>
            <a:off x="472187" y="936437"/>
            <a:ext cx="1050288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차별성</a:t>
            </a:r>
            <a:endParaRPr lang="en-US" sz="2400" b="0" i="0" u="none" strike="noStrike" kern="1200" cap="none" spc="-150" baseline="0">
              <a:solidFill>
                <a:srgbClr val="3C3C3C"/>
              </a:solidFill>
              <a:uFillTx/>
              <a:latin typeface="맑은 고딕"/>
              <a:ea typeface="나눔바른고딕"/>
            </a:endParaRPr>
          </a:p>
        </p:txBody>
      </p:sp>
      <p:sp>
        <p:nvSpPr>
          <p:cNvPr id="12" name="TextBox 24">
            <a:extLst>
              <a:ext uri="{FF2B5EF4-FFF2-40B4-BE49-F238E27FC236}">
                <a16:creationId xmlns:a16="http://schemas.microsoft.com/office/drawing/2014/main" id="{43180A75-5E4D-4BC4-80A5-A685148041FC}"/>
              </a:ext>
            </a:extLst>
          </p:cNvPr>
          <p:cNvSpPr txBox="1"/>
          <p:nvPr/>
        </p:nvSpPr>
        <p:spPr>
          <a:xfrm>
            <a:off x="472187" y="346685"/>
            <a:ext cx="3743334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04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타 게임과 차별성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4">
            <a:extLst>
              <a:ext uri="{FF2B5EF4-FFF2-40B4-BE49-F238E27FC236}">
                <a16:creationId xmlns:a16="http://schemas.microsoft.com/office/drawing/2014/main" id="{89EC8C8C-804A-4431-ACA4-DACA098BD507}"/>
              </a:ext>
            </a:extLst>
          </p:cNvPr>
          <p:cNvCxnSpPr/>
          <p:nvPr/>
        </p:nvCxnSpPr>
        <p:spPr>
          <a:xfrm>
            <a:off x="1216188" y="922437"/>
            <a:ext cx="2059869" cy="0"/>
          </a:xfrm>
          <a:prstGeom prst="straightConnector1">
            <a:avLst/>
          </a:prstGeom>
          <a:noFill/>
          <a:ln w="6345" cap="flat">
            <a:solidFill>
              <a:srgbClr val="FFFFFF"/>
            </a:solidFill>
            <a:custDash>
              <a:ds d="300173" sp="300173"/>
            </a:custDash>
            <a:miter/>
          </a:ln>
        </p:spPr>
      </p:cxnSp>
      <p:cxnSp>
        <p:nvCxnSpPr>
          <p:cNvPr id="3" name="직선 연결선 21">
            <a:extLst>
              <a:ext uri="{FF2B5EF4-FFF2-40B4-BE49-F238E27FC236}">
                <a16:creationId xmlns:a16="http://schemas.microsoft.com/office/drawing/2014/main" id="{46145A28-B872-42CD-98FB-8987128A0D98}"/>
              </a:ext>
            </a:extLst>
          </p:cNvPr>
          <p:cNvCxnSpPr/>
          <p:nvPr/>
        </p:nvCxnSpPr>
        <p:spPr>
          <a:xfrm>
            <a:off x="943660" y="922437"/>
            <a:ext cx="2332397" cy="0"/>
          </a:xfrm>
          <a:prstGeom prst="straightConnector1">
            <a:avLst/>
          </a:prstGeom>
          <a:noFill/>
          <a:ln w="6345" cap="flat">
            <a:solidFill>
              <a:srgbClr val="FFFFFF"/>
            </a:solidFill>
            <a:custDash>
              <a:ds d="300173" sp="300173"/>
            </a:custDash>
            <a:miter/>
          </a:ln>
        </p:spPr>
      </p:cxnSp>
      <p:sp>
        <p:nvSpPr>
          <p:cNvPr id="4" name="TextBox 15">
            <a:extLst>
              <a:ext uri="{FF2B5EF4-FFF2-40B4-BE49-F238E27FC236}">
                <a16:creationId xmlns:a16="http://schemas.microsoft.com/office/drawing/2014/main" id="{C2982ADF-5F23-49B7-9C45-6A68451C37B6}"/>
              </a:ext>
            </a:extLst>
          </p:cNvPr>
          <p:cNvSpPr txBox="1"/>
          <p:nvPr/>
        </p:nvSpPr>
        <p:spPr>
          <a:xfrm>
            <a:off x="104771" y="2239758"/>
            <a:ext cx="3935696" cy="267765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342900" marR="0" lvl="0" indent="-34290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0" baseline="0" dirty="0">
                <a:solidFill>
                  <a:srgbClr val="3A3838"/>
                </a:solidFill>
                <a:uFillTx/>
                <a:latin typeface="맑은 고딕"/>
                <a:ea typeface="나눔바른고딕 UltraLight"/>
              </a:rPr>
              <a:t>A*</a:t>
            </a:r>
            <a:r>
              <a:rPr lang="ko-KR" sz="2400" b="0" i="0" u="none" strike="noStrike" kern="0" cap="none" spc="0" baseline="0" dirty="0">
                <a:solidFill>
                  <a:srgbClr val="3A3838"/>
                </a:solidFill>
                <a:uFillTx/>
                <a:latin typeface="맑은 고딕"/>
                <a:ea typeface="나눔바른고딕 UltraLight"/>
              </a:rPr>
              <a:t>를 이용한</a:t>
            </a:r>
            <a:r>
              <a:rPr lang="en-US" sz="2400" b="0" i="0" u="none" strike="noStrike" kern="0" cap="none" spc="0" baseline="0" dirty="0">
                <a:solidFill>
                  <a:srgbClr val="3A3838"/>
                </a:solidFill>
                <a:uFillTx/>
                <a:latin typeface="맑은 고딕"/>
                <a:ea typeface="나눔바른고딕 UltraLight"/>
              </a:rPr>
              <a:t> </a:t>
            </a:r>
            <a:r>
              <a:rPr lang="ko-KR" sz="2400" b="0" i="0" u="none" strike="noStrike" kern="0" cap="none" spc="0" baseline="0" dirty="0" err="1">
                <a:solidFill>
                  <a:srgbClr val="3A3838"/>
                </a:solidFill>
                <a:uFillTx/>
                <a:latin typeface="맑은 고딕"/>
                <a:ea typeface="나눔바른고딕 UltraLight"/>
              </a:rPr>
              <a:t>길찾기</a:t>
            </a:r>
            <a:endParaRPr lang="en-US" sz="2400" b="0" i="0" u="none" strike="noStrike" kern="1200" cap="none" spc="0" baseline="0" dirty="0">
              <a:solidFill>
                <a:srgbClr val="3A3838"/>
              </a:solidFill>
              <a:uFillTx/>
              <a:latin typeface="맑은 고딕"/>
              <a:ea typeface="나눔바른고딕 UltraLight"/>
            </a:endParaRPr>
          </a:p>
          <a:p>
            <a:pPr marL="342900" marR="0" lvl="0" indent="-34290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 dirty="0">
              <a:solidFill>
                <a:srgbClr val="3A3838"/>
              </a:solidFill>
              <a:uFillTx/>
              <a:latin typeface="맑은 고딕"/>
              <a:ea typeface="나눔바른고딕 UltraLight"/>
            </a:endParaRPr>
          </a:p>
          <a:p>
            <a:pPr marL="342900" marR="0" lvl="0" indent="-34290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400" b="0" i="0" u="none" strike="noStrike" kern="0" cap="none" spc="0" baseline="0" dirty="0">
                <a:solidFill>
                  <a:srgbClr val="3A3838"/>
                </a:solidFill>
                <a:uFillTx/>
                <a:latin typeface="맑은 고딕"/>
                <a:ea typeface="나눔바른고딕 UltraLight"/>
              </a:rPr>
              <a:t>렌더링 작업</a:t>
            </a:r>
            <a:endParaRPr lang="en-US" sz="2400" b="0" i="0" u="none" strike="noStrike" kern="0" cap="none" spc="0" baseline="0" dirty="0">
              <a:solidFill>
                <a:srgbClr val="3A3838"/>
              </a:solidFill>
              <a:uFillTx/>
              <a:latin typeface="맑은 고딕"/>
              <a:ea typeface="나눔바른고딕 UltraLight"/>
            </a:endParaRPr>
          </a:p>
          <a:p>
            <a:pPr marL="342900" marR="0" lvl="0" indent="-34290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 dirty="0">
              <a:solidFill>
                <a:srgbClr val="3A3838"/>
              </a:solidFill>
              <a:uFillTx/>
              <a:latin typeface="맑은 고딕"/>
              <a:ea typeface="나눔바른고딕 UltraLight"/>
            </a:endParaRPr>
          </a:p>
          <a:p>
            <a:pPr marL="342900" marR="0" lvl="0" indent="-34290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400" b="0" i="0" u="none" strike="noStrike" kern="1200" cap="none" spc="0" baseline="0" dirty="0">
                <a:solidFill>
                  <a:srgbClr val="3A3838"/>
                </a:solidFill>
                <a:uFillTx/>
                <a:latin typeface="맑은 고딕"/>
                <a:ea typeface="나눔바른고딕 UltraLight"/>
              </a:rPr>
              <a:t>그래픽 리소스 자제 제작</a:t>
            </a:r>
            <a:endParaRPr lang="en-US" sz="2400" b="0" i="0" u="none" strike="noStrike" kern="1200" cap="none" spc="0" baseline="0" dirty="0">
              <a:solidFill>
                <a:srgbClr val="3A3838"/>
              </a:solidFill>
              <a:uFillTx/>
              <a:latin typeface="맑은 고딕"/>
              <a:ea typeface="나눔바른고딕 UltraLight"/>
            </a:endParaRPr>
          </a:p>
          <a:p>
            <a:pPr marL="342900" marR="0" lvl="0" indent="-34290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0" cap="none" spc="0" baseline="0" dirty="0">
              <a:solidFill>
                <a:srgbClr val="3A3838"/>
              </a:solidFill>
              <a:uFillTx/>
              <a:latin typeface="맑은 고딕"/>
              <a:ea typeface="나눔바른고딕 UltraLight"/>
            </a:endParaRPr>
          </a:p>
          <a:p>
            <a:pPr marL="342900" marR="0" lvl="0" indent="-342900" algn="just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400" b="0" i="0" u="none" strike="noStrike" kern="1200" cap="none" spc="0" baseline="0" dirty="0">
                <a:solidFill>
                  <a:srgbClr val="3A3838"/>
                </a:solidFill>
                <a:uFillTx/>
                <a:latin typeface="맑은 고딕"/>
                <a:ea typeface="나눔바른고딕 UltraLight"/>
              </a:rPr>
              <a:t>서버 클라이언트 연동</a:t>
            </a:r>
            <a:endParaRPr lang="en-US" sz="2400" b="0" i="0" u="none" strike="noStrike" kern="1200" cap="none" spc="0" baseline="0" dirty="0">
              <a:solidFill>
                <a:srgbClr val="3A3838"/>
              </a:solidFill>
              <a:uFillTx/>
              <a:latin typeface="맑은 고딕"/>
              <a:ea typeface="나눔바른고딕 UltraLight"/>
            </a:endParaRPr>
          </a:p>
        </p:txBody>
      </p:sp>
      <p:grpSp>
        <p:nvGrpSpPr>
          <p:cNvPr id="5" name="그룹 36">
            <a:extLst>
              <a:ext uri="{FF2B5EF4-FFF2-40B4-BE49-F238E27FC236}">
                <a16:creationId xmlns:a16="http://schemas.microsoft.com/office/drawing/2014/main" id="{B89C89CE-367A-4C98-8D8D-8E1BF6EBBFD8}"/>
              </a:ext>
            </a:extLst>
          </p:cNvPr>
          <p:cNvGrpSpPr/>
          <p:nvPr/>
        </p:nvGrpSpPr>
        <p:grpSpPr>
          <a:xfrm>
            <a:off x="4312886" y="1828479"/>
            <a:ext cx="3637227" cy="653522"/>
            <a:chOff x="4312886" y="1828479"/>
            <a:chExt cx="3637227" cy="653522"/>
          </a:xfrm>
        </p:grpSpPr>
        <p:sp>
          <p:nvSpPr>
            <p:cNvPr id="6" name="직사각형 37">
              <a:extLst>
                <a:ext uri="{FF2B5EF4-FFF2-40B4-BE49-F238E27FC236}">
                  <a16:creationId xmlns:a16="http://schemas.microsoft.com/office/drawing/2014/main" id="{3F34A838-B882-4CE5-B200-E2E8921AE4A4}"/>
                </a:ext>
              </a:extLst>
            </p:cNvPr>
            <p:cNvSpPr/>
            <p:nvPr/>
          </p:nvSpPr>
          <p:spPr>
            <a:xfrm>
              <a:off x="4992688" y="2078239"/>
              <a:ext cx="2876446" cy="36312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en-US"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000" b="0" i="0" u="none" strike="noStrike" kern="1200" cap="none" spc="0" baseline="0" dirty="0">
                  <a:solidFill>
                    <a:srgbClr val="3A3838"/>
                  </a:solidFill>
                  <a:uFillTx/>
                  <a:latin typeface="맑은 고딕"/>
                  <a:ea typeface="맑은 고딕"/>
                </a:rPr>
                <a:t>Microsoft Windows 10</a:t>
              </a:r>
            </a:p>
          </p:txBody>
        </p:sp>
        <p:cxnSp>
          <p:nvCxnSpPr>
            <p:cNvPr id="7" name="직선 연결선 38">
              <a:extLst>
                <a:ext uri="{FF2B5EF4-FFF2-40B4-BE49-F238E27FC236}">
                  <a16:creationId xmlns:a16="http://schemas.microsoft.com/office/drawing/2014/main" id="{AB9F5948-772B-4303-8E2C-D8618E9135B9}"/>
                </a:ext>
              </a:extLst>
            </p:cNvPr>
            <p:cNvCxnSpPr/>
            <p:nvPr/>
          </p:nvCxnSpPr>
          <p:spPr>
            <a:xfrm>
              <a:off x="4312886" y="2482001"/>
              <a:ext cx="3637227" cy="0"/>
            </a:xfrm>
            <a:prstGeom prst="straightConnector1">
              <a:avLst/>
            </a:prstGeom>
            <a:noFill/>
            <a:ln w="12701" cap="flat">
              <a:solidFill>
                <a:srgbClr val="817C7C"/>
              </a:solidFill>
              <a:prstDash val="solid"/>
              <a:miter/>
            </a:ln>
          </p:spPr>
        </p:cxnSp>
        <p:pic>
          <p:nvPicPr>
            <p:cNvPr id="8" name="그림 39">
              <a:extLst>
                <a:ext uri="{FF2B5EF4-FFF2-40B4-BE49-F238E27FC236}">
                  <a16:creationId xmlns:a16="http://schemas.microsoft.com/office/drawing/2014/main" id="{D452E69B-EB48-4C75-8540-592CCD618E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12886" y="1828479"/>
              <a:ext cx="560353" cy="616726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9" name="그룹 40">
            <a:extLst>
              <a:ext uri="{FF2B5EF4-FFF2-40B4-BE49-F238E27FC236}">
                <a16:creationId xmlns:a16="http://schemas.microsoft.com/office/drawing/2014/main" id="{BDD93E8F-9BB9-43AF-AF17-5B128BAB19EA}"/>
              </a:ext>
            </a:extLst>
          </p:cNvPr>
          <p:cNvGrpSpPr/>
          <p:nvPr/>
        </p:nvGrpSpPr>
        <p:grpSpPr>
          <a:xfrm>
            <a:off x="4312804" y="3448440"/>
            <a:ext cx="3637309" cy="400114"/>
            <a:chOff x="4312804" y="3448440"/>
            <a:chExt cx="3637309" cy="400114"/>
          </a:xfrm>
        </p:grpSpPr>
        <p:sp>
          <p:nvSpPr>
            <p:cNvPr id="10" name="직사각형 41">
              <a:extLst>
                <a:ext uri="{FF2B5EF4-FFF2-40B4-BE49-F238E27FC236}">
                  <a16:creationId xmlns:a16="http://schemas.microsoft.com/office/drawing/2014/main" id="{91E4A6C1-6742-4ED4-AAFC-9B5040C785AD}"/>
                </a:ext>
              </a:extLst>
            </p:cNvPr>
            <p:cNvSpPr/>
            <p:nvPr/>
          </p:nvSpPr>
          <p:spPr>
            <a:xfrm>
              <a:off x="4992624" y="3448440"/>
              <a:ext cx="2876501" cy="400114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en-US"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000" b="0" i="0" u="none" strike="noStrike" kern="1200" cap="none" spc="0" baseline="0" dirty="0">
                  <a:solidFill>
                    <a:srgbClr val="3A3838"/>
                  </a:solidFill>
                  <a:uFillTx/>
                  <a:latin typeface="+mj-lt"/>
                  <a:ea typeface="한컴 윤고딕 720"/>
                </a:rPr>
                <a:t>Visual Studio 2019</a:t>
              </a:r>
            </a:p>
          </p:txBody>
        </p:sp>
        <p:cxnSp>
          <p:nvCxnSpPr>
            <p:cNvPr id="11" name="직선 연결선 42">
              <a:extLst>
                <a:ext uri="{FF2B5EF4-FFF2-40B4-BE49-F238E27FC236}">
                  <a16:creationId xmlns:a16="http://schemas.microsoft.com/office/drawing/2014/main" id="{DF452900-751B-43D9-8100-3BF65F8C7E61}"/>
                </a:ext>
              </a:extLst>
            </p:cNvPr>
            <p:cNvCxnSpPr/>
            <p:nvPr/>
          </p:nvCxnSpPr>
          <p:spPr>
            <a:xfrm>
              <a:off x="4312804" y="3836886"/>
              <a:ext cx="3637309" cy="0"/>
            </a:xfrm>
            <a:prstGeom prst="straightConnector1">
              <a:avLst/>
            </a:prstGeom>
            <a:noFill/>
            <a:ln w="12701" cap="flat">
              <a:solidFill>
                <a:srgbClr val="817C7C"/>
              </a:solidFill>
              <a:prstDash val="solid"/>
              <a:miter/>
            </a:ln>
          </p:spPr>
        </p:cxnSp>
      </p:grpSp>
      <p:grpSp>
        <p:nvGrpSpPr>
          <p:cNvPr id="12" name="그룹 43">
            <a:extLst>
              <a:ext uri="{FF2B5EF4-FFF2-40B4-BE49-F238E27FC236}">
                <a16:creationId xmlns:a16="http://schemas.microsoft.com/office/drawing/2014/main" id="{DB3E1F42-CAB8-4D44-995C-DDD1AEDF1214}"/>
              </a:ext>
            </a:extLst>
          </p:cNvPr>
          <p:cNvGrpSpPr/>
          <p:nvPr/>
        </p:nvGrpSpPr>
        <p:grpSpPr>
          <a:xfrm>
            <a:off x="4261296" y="4551672"/>
            <a:ext cx="3688817" cy="802844"/>
            <a:chOff x="4261296" y="4551672"/>
            <a:chExt cx="3688817" cy="802844"/>
          </a:xfrm>
        </p:grpSpPr>
        <p:grpSp>
          <p:nvGrpSpPr>
            <p:cNvPr id="13" name="그룹 44">
              <a:extLst>
                <a:ext uri="{FF2B5EF4-FFF2-40B4-BE49-F238E27FC236}">
                  <a16:creationId xmlns:a16="http://schemas.microsoft.com/office/drawing/2014/main" id="{2F3BD402-EEAE-4FB0-B96C-2BF79E8E67A3}"/>
                </a:ext>
              </a:extLst>
            </p:cNvPr>
            <p:cNvGrpSpPr/>
            <p:nvPr/>
          </p:nvGrpSpPr>
          <p:grpSpPr>
            <a:xfrm>
              <a:off x="4312886" y="4954402"/>
              <a:ext cx="3637227" cy="400114"/>
              <a:chOff x="4312886" y="4954402"/>
              <a:chExt cx="3637227" cy="400114"/>
            </a:xfrm>
          </p:grpSpPr>
          <p:sp>
            <p:nvSpPr>
              <p:cNvPr id="14" name="직사각형 46">
                <a:extLst>
                  <a:ext uri="{FF2B5EF4-FFF2-40B4-BE49-F238E27FC236}">
                    <a16:creationId xmlns:a16="http://schemas.microsoft.com/office/drawing/2014/main" id="{65AFD09A-78C0-4433-BB6A-FB2EA269A9D6}"/>
                  </a:ext>
                </a:extLst>
              </p:cNvPr>
              <p:cNvSpPr/>
              <p:nvPr/>
            </p:nvSpPr>
            <p:spPr>
              <a:xfrm>
                <a:off x="4992688" y="4954402"/>
                <a:ext cx="2876437" cy="400114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spAutoFit/>
              </a:bodyPr>
              <a:lstStyle/>
              <a:p>
                <a:pPr marL="0" marR="0" lvl="0" indent="0" algn="r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lang="en-US"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en-US" sz="2000" b="0" i="0" u="none" strike="noStrike" kern="1200" cap="none" spc="0" baseline="0" dirty="0">
                    <a:solidFill>
                      <a:srgbClr val="3A3838"/>
                    </a:solidFill>
                    <a:uFillTx/>
                    <a:ea typeface="한컴 윤고딕 720"/>
                  </a:rPr>
                  <a:t>DirectX 12</a:t>
                </a:r>
              </a:p>
            </p:txBody>
          </p:sp>
          <p:cxnSp>
            <p:nvCxnSpPr>
              <p:cNvPr id="15" name="직선 연결선 47">
                <a:extLst>
                  <a:ext uri="{FF2B5EF4-FFF2-40B4-BE49-F238E27FC236}">
                    <a16:creationId xmlns:a16="http://schemas.microsoft.com/office/drawing/2014/main" id="{02BB382E-3A9A-456F-BC82-8405DC4E5414}"/>
                  </a:ext>
                </a:extLst>
              </p:cNvPr>
              <p:cNvCxnSpPr/>
              <p:nvPr/>
            </p:nvCxnSpPr>
            <p:spPr>
              <a:xfrm>
                <a:off x="4312886" y="5283128"/>
                <a:ext cx="3637227" cy="0"/>
              </a:xfrm>
              <a:prstGeom prst="straightConnector1">
                <a:avLst/>
              </a:prstGeom>
              <a:noFill/>
              <a:ln w="12701" cap="flat">
                <a:solidFill>
                  <a:srgbClr val="817C7C"/>
                </a:solidFill>
                <a:prstDash val="solid"/>
                <a:miter/>
              </a:ln>
            </p:spPr>
          </p:cxnSp>
        </p:grpSp>
        <p:pic>
          <p:nvPicPr>
            <p:cNvPr id="16" name="Picture 2" descr="directX 12ì ëí ì´ë¯¸ì§ ê²ìê²°ê³¼">
              <a:extLst>
                <a:ext uri="{FF2B5EF4-FFF2-40B4-BE49-F238E27FC236}">
                  <a16:creationId xmlns:a16="http://schemas.microsoft.com/office/drawing/2014/main" id="{B8144520-F48E-40D8-9FA2-1405A558D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2700" t="8440" r="25120" b="13000"/>
            <a:stretch>
              <a:fillRect/>
            </a:stretch>
          </p:blipFill>
          <p:spPr>
            <a:xfrm>
              <a:off x="4261296" y="4551672"/>
              <a:ext cx="672550" cy="687775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17" name="그룹 48">
            <a:extLst>
              <a:ext uri="{FF2B5EF4-FFF2-40B4-BE49-F238E27FC236}">
                <a16:creationId xmlns:a16="http://schemas.microsoft.com/office/drawing/2014/main" id="{1FE2BC06-3258-4AC7-8C0E-6C25A3EC934C}"/>
              </a:ext>
            </a:extLst>
          </p:cNvPr>
          <p:cNvGrpSpPr/>
          <p:nvPr/>
        </p:nvGrpSpPr>
        <p:grpSpPr>
          <a:xfrm>
            <a:off x="8307086" y="1959102"/>
            <a:ext cx="3637227" cy="613421"/>
            <a:chOff x="8307086" y="1959102"/>
            <a:chExt cx="3637227" cy="613421"/>
          </a:xfrm>
        </p:grpSpPr>
        <p:sp>
          <p:nvSpPr>
            <p:cNvPr id="18" name="직사각형 49">
              <a:extLst>
                <a:ext uri="{FF2B5EF4-FFF2-40B4-BE49-F238E27FC236}">
                  <a16:creationId xmlns:a16="http://schemas.microsoft.com/office/drawing/2014/main" id="{A4210021-22BA-40FE-8049-E8DB24684940}"/>
                </a:ext>
              </a:extLst>
            </p:cNvPr>
            <p:cNvSpPr/>
            <p:nvPr/>
          </p:nvSpPr>
          <p:spPr>
            <a:xfrm>
              <a:off x="8986887" y="2172413"/>
              <a:ext cx="2876437" cy="400110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en-US"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000" b="0" i="0" u="none" strike="noStrike" kern="1200" cap="none" spc="0" baseline="0" dirty="0">
                  <a:solidFill>
                    <a:srgbClr val="3A3838"/>
                  </a:solidFill>
                  <a:uFillTx/>
                  <a:latin typeface="+mj-lt"/>
                  <a:ea typeface="한컴 윤고딕 720"/>
                </a:rPr>
                <a:t>Adobe Photoshop CS</a:t>
              </a:r>
            </a:p>
          </p:txBody>
        </p:sp>
        <p:cxnSp>
          <p:nvCxnSpPr>
            <p:cNvPr id="19" name="직선 연결선 50">
              <a:extLst>
                <a:ext uri="{FF2B5EF4-FFF2-40B4-BE49-F238E27FC236}">
                  <a16:creationId xmlns:a16="http://schemas.microsoft.com/office/drawing/2014/main" id="{3D0FC3C5-0747-498C-A587-C141A0CCFA16}"/>
                </a:ext>
              </a:extLst>
            </p:cNvPr>
            <p:cNvCxnSpPr/>
            <p:nvPr/>
          </p:nvCxnSpPr>
          <p:spPr>
            <a:xfrm>
              <a:off x="8307086" y="2547271"/>
              <a:ext cx="3637227" cy="0"/>
            </a:xfrm>
            <a:prstGeom prst="straightConnector1">
              <a:avLst/>
            </a:prstGeom>
            <a:noFill/>
            <a:ln w="12701" cap="flat">
              <a:solidFill>
                <a:srgbClr val="817C7C"/>
              </a:solidFill>
              <a:prstDash val="solid"/>
              <a:miter/>
            </a:ln>
          </p:spPr>
        </p:cxnSp>
        <p:pic>
          <p:nvPicPr>
            <p:cNvPr id="20" name="그림 51">
              <a:extLst>
                <a:ext uri="{FF2B5EF4-FFF2-40B4-BE49-F238E27FC236}">
                  <a16:creationId xmlns:a16="http://schemas.microsoft.com/office/drawing/2014/main" id="{2A79CB02-135F-4427-B68A-6707B3B2F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07086" y="1959102"/>
              <a:ext cx="560353" cy="535426"/>
            </a:xfrm>
            <a:prstGeom prst="rect">
              <a:avLst/>
            </a:prstGeom>
            <a:noFill/>
            <a:ln cap="flat">
              <a:noFill/>
            </a:ln>
          </p:spPr>
        </p:pic>
      </p:grpSp>
      <p:grpSp>
        <p:nvGrpSpPr>
          <p:cNvPr id="21" name="그룹 52">
            <a:extLst>
              <a:ext uri="{FF2B5EF4-FFF2-40B4-BE49-F238E27FC236}">
                <a16:creationId xmlns:a16="http://schemas.microsoft.com/office/drawing/2014/main" id="{C0A7BBC5-63CB-4080-9788-FDD641F19D3C}"/>
              </a:ext>
            </a:extLst>
          </p:cNvPr>
          <p:cNvGrpSpPr/>
          <p:nvPr/>
        </p:nvGrpSpPr>
        <p:grpSpPr>
          <a:xfrm>
            <a:off x="8366577" y="3308262"/>
            <a:ext cx="3637318" cy="625486"/>
            <a:chOff x="8366577" y="3308262"/>
            <a:chExt cx="3637318" cy="625486"/>
          </a:xfrm>
        </p:grpSpPr>
        <p:sp>
          <p:nvSpPr>
            <p:cNvPr id="22" name="직사각형 53">
              <a:extLst>
                <a:ext uri="{FF2B5EF4-FFF2-40B4-BE49-F238E27FC236}">
                  <a16:creationId xmlns:a16="http://schemas.microsoft.com/office/drawing/2014/main" id="{69C9D5CE-3735-4AD9-BC2F-EC009C50CA51}"/>
                </a:ext>
              </a:extLst>
            </p:cNvPr>
            <p:cNvSpPr/>
            <p:nvPr/>
          </p:nvSpPr>
          <p:spPr>
            <a:xfrm>
              <a:off x="9046387" y="3533634"/>
              <a:ext cx="2876510" cy="400114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en-US"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000" b="0" i="0" u="none" strike="noStrike" kern="1200" cap="none" spc="0" baseline="0" dirty="0">
                  <a:solidFill>
                    <a:srgbClr val="3A3838"/>
                  </a:solidFill>
                  <a:uFillTx/>
                  <a:ea typeface="한컴 윤고딕 720"/>
                </a:rPr>
                <a:t>Autodesk 3Ds Max</a:t>
              </a:r>
            </a:p>
          </p:txBody>
        </p:sp>
        <p:cxnSp>
          <p:nvCxnSpPr>
            <p:cNvPr id="23" name="직선 연결선 54">
              <a:extLst>
                <a:ext uri="{FF2B5EF4-FFF2-40B4-BE49-F238E27FC236}">
                  <a16:creationId xmlns:a16="http://schemas.microsoft.com/office/drawing/2014/main" id="{A15117E5-BA89-40CA-AF09-F7B588D6CCE9}"/>
                </a:ext>
              </a:extLst>
            </p:cNvPr>
            <p:cNvCxnSpPr/>
            <p:nvPr/>
          </p:nvCxnSpPr>
          <p:spPr>
            <a:xfrm>
              <a:off x="8366577" y="3885943"/>
              <a:ext cx="3637318" cy="0"/>
            </a:xfrm>
            <a:prstGeom prst="straightConnector1">
              <a:avLst/>
            </a:prstGeom>
            <a:noFill/>
            <a:ln w="12701" cap="flat">
              <a:solidFill>
                <a:srgbClr val="817C7C"/>
              </a:solidFill>
              <a:prstDash val="solid"/>
              <a:miter/>
            </a:ln>
          </p:spPr>
        </p:cxnSp>
        <p:pic>
          <p:nvPicPr>
            <p:cNvPr id="24" name="그림 55">
              <a:extLst>
                <a:ext uri="{FF2B5EF4-FFF2-40B4-BE49-F238E27FC236}">
                  <a16:creationId xmlns:a16="http://schemas.microsoft.com/office/drawing/2014/main" id="{8D01285B-DB11-4728-9217-A2887E45C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10139" y="3308262"/>
              <a:ext cx="473238" cy="553019"/>
            </a:xfrm>
            <a:prstGeom prst="rect">
              <a:avLst/>
            </a:prstGeom>
            <a:noFill/>
            <a:ln cap="flat">
              <a:noFill/>
            </a:ln>
          </p:spPr>
        </p:pic>
      </p:grpSp>
      <p:pic>
        <p:nvPicPr>
          <p:cNvPr id="25" name="Picture 6" descr="ê´ë ¨ ì´ë¯¸ì§">
            <a:extLst>
              <a:ext uri="{FF2B5EF4-FFF2-40B4-BE49-F238E27FC236}">
                <a16:creationId xmlns:a16="http://schemas.microsoft.com/office/drawing/2014/main" id="{E50432E2-1FCD-46A5-98E1-1A7A5EF440A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740" t="10100" r="77990" b="27280"/>
          <a:stretch>
            <a:fillRect/>
          </a:stretch>
        </p:blipFill>
        <p:spPr>
          <a:xfrm>
            <a:off x="4278834" y="3098499"/>
            <a:ext cx="661202" cy="67043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6" name="그림 1">
            <a:extLst>
              <a:ext uri="{FF2B5EF4-FFF2-40B4-BE49-F238E27FC236}">
                <a16:creationId xmlns:a16="http://schemas.microsoft.com/office/drawing/2014/main" id="{AB326CFA-A82B-4633-A2AA-8592C85224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6577" y="4639308"/>
            <a:ext cx="616726" cy="616726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27" name="그룹 58">
            <a:extLst>
              <a:ext uri="{FF2B5EF4-FFF2-40B4-BE49-F238E27FC236}">
                <a16:creationId xmlns:a16="http://schemas.microsoft.com/office/drawing/2014/main" id="{307F85A8-5154-48F8-87F9-F477D4814F6A}"/>
              </a:ext>
            </a:extLst>
          </p:cNvPr>
          <p:cNvGrpSpPr/>
          <p:nvPr/>
        </p:nvGrpSpPr>
        <p:grpSpPr>
          <a:xfrm>
            <a:off x="8394768" y="4917414"/>
            <a:ext cx="3637318" cy="400114"/>
            <a:chOff x="8394768" y="4917414"/>
            <a:chExt cx="3637318" cy="400114"/>
          </a:xfrm>
        </p:grpSpPr>
        <p:sp>
          <p:nvSpPr>
            <p:cNvPr id="28" name="직사각형 59">
              <a:extLst>
                <a:ext uri="{FF2B5EF4-FFF2-40B4-BE49-F238E27FC236}">
                  <a16:creationId xmlns:a16="http://schemas.microsoft.com/office/drawing/2014/main" id="{81AFC37B-0564-4BAC-83C3-724BDCA765C1}"/>
                </a:ext>
              </a:extLst>
            </p:cNvPr>
            <p:cNvSpPr/>
            <p:nvPr/>
          </p:nvSpPr>
          <p:spPr>
            <a:xfrm>
              <a:off x="9074587" y="4917414"/>
              <a:ext cx="2876510" cy="400114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spAutoFit/>
            </a:bodyPr>
            <a:lstStyle/>
            <a:p>
              <a:pPr marL="0" marR="0" lvl="0" indent="0" algn="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lang="en-US"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z="2000" b="0" i="0" u="none" strike="noStrike" kern="1200" cap="none" spc="0" baseline="0" dirty="0">
                  <a:solidFill>
                    <a:srgbClr val="3A3838"/>
                  </a:solidFill>
                  <a:uFillTx/>
                  <a:latin typeface="+mj-ea"/>
                  <a:ea typeface="+mj-ea"/>
                </a:rPr>
                <a:t>Z brush 2021</a:t>
              </a:r>
            </a:p>
          </p:txBody>
        </p:sp>
        <p:cxnSp>
          <p:nvCxnSpPr>
            <p:cNvPr id="29" name="직선 연결선 60">
              <a:extLst>
                <a:ext uri="{FF2B5EF4-FFF2-40B4-BE49-F238E27FC236}">
                  <a16:creationId xmlns:a16="http://schemas.microsoft.com/office/drawing/2014/main" id="{30AC8039-B6F5-4875-9051-D6930673EA43}"/>
                </a:ext>
              </a:extLst>
            </p:cNvPr>
            <p:cNvCxnSpPr/>
            <p:nvPr/>
          </p:nvCxnSpPr>
          <p:spPr>
            <a:xfrm>
              <a:off x="8394768" y="5269723"/>
              <a:ext cx="3637318" cy="0"/>
            </a:xfrm>
            <a:prstGeom prst="straightConnector1">
              <a:avLst/>
            </a:prstGeom>
            <a:noFill/>
            <a:ln w="12701" cap="flat">
              <a:solidFill>
                <a:srgbClr val="817C7C"/>
              </a:solidFill>
              <a:prstDash val="solid"/>
              <a:miter/>
            </a:ln>
          </p:spPr>
        </p:cxnSp>
      </p:grpSp>
      <p:sp>
        <p:nvSpPr>
          <p:cNvPr id="30" name="TextBox 14">
            <a:extLst>
              <a:ext uri="{FF2B5EF4-FFF2-40B4-BE49-F238E27FC236}">
                <a16:creationId xmlns:a16="http://schemas.microsoft.com/office/drawing/2014/main" id="{CEF9D505-4200-48EF-8DA8-C75611233860}"/>
              </a:ext>
            </a:extLst>
          </p:cNvPr>
          <p:cNvSpPr txBox="1"/>
          <p:nvPr/>
        </p:nvSpPr>
        <p:spPr>
          <a:xfrm>
            <a:off x="472187" y="936437"/>
            <a:ext cx="3676006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기술적 요소</a:t>
            </a:r>
            <a:r>
              <a:rPr lang="en-US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, </a:t>
            </a:r>
            <a:r>
              <a:rPr lang="ko-KR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사용 프로그램</a:t>
            </a:r>
            <a:endParaRPr lang="en-US" sz="2400" b="0" i="0" u="none" strike="noStrike" kern="1200" cap="none" spc="-150" baseline="0">
              <a:solidFill>
                <a:srgbClr val="3C3C3C"/>
              </a:solidFill>
              <a:uFillTx/>
              <a:latin typeface="맑은 고딕"/>
              <a:ea typeface="나눔바른고딕"/>
            </a:endParaRPr>
          </a:p>
        </p:txBody>
      </p:sp>
      <p:sp>
        <p:nvSpPr>
          <p:cNvPr id="31" name="TextBox 36">
            <a:extLst>
              <a:ext uri="{FF2B5EF4-FFF2-40B4-BE49-F238E27FC236}">
                <a16:creationId xmlns:a16="http://schemas.microsoft.com/office/drawing/2014/main" id="{DADF0DB0-B69F-45DC-99DC-3D5F95B7C9F6}"/>
              </a:ext>
            </a:extLst>
          </p:cNvPr>
          <p:cNvSpPr txBox="1"/>
          <p:nvPr/>
        </p:nvSpPr>
        <p:spPr>
          <a:xfrm>
            <a:off x="472187" y="346685"/>
            <a:ext cx="2845649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05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기술적 요소</a:t>
            </a:r>
          </a:p>
        </p:txBody>
      </p:sp>
      <p:sp>
        <p:nvSpPr>
          <p:cNvPr id="32" name="직사각형 16">
            <a:extLst>
              <a:ext uri="{FF2B5EF4-FFF2-40B4-BE49-F238E27FC236}">
                <a16:creationId xmlns:a16="http://schemas.microsoft.com/office/drawing/2014/main" id="{E46A2B2F-53C4-4821-ADDB-1B4A62D29AE6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9">
            <a:extLst>
              <a:ext uri="{FF2B5EF4-FFF2-40B4-BE49-F238E27FC236}">
                <a16:creationId xmlns:a16="http://schemas.microsoft.com/office/drawing/2014/main" id="{605B2DF9-1637-4795-8CB7-5ADB3469450D}"/>
              </a:ext>
            </a:extLst>
          </p:cNvPr>
          <p:cNvCxnSpPr/>
          <p:nvPr/>
        </p:nvCxnSpPr>
        <p:spPr>
          <a:xfrm>
            <a:off x="1216188" y="922437"/>
            <a:ext cx="2059869" cy="0"/>
          </a:xfrm>
          <a:prstGeom prst="straightConnector1">
            <a:avLst/>
          </a:prstGeom>
          <a:noFill/>
          <a:ln w="6345" cap="flat">
            <a:solidFill>
              <a:srgbClr val="FFFFFF"/>
            </a:solidFill>
            <a:custDash>
              <a:ds d="300173" sp="300173"/>
            </a:custDash>
            <a:miter/>
          </a:ln>
        </p:spPr>
      </p:cxnSp>
      <p:cxnSp>
        <p:nvCxnSpPr>
          <p:cNvPr id="3" name="직선 연결선 17">
            <a:extLst>
              <a:ext uri="{FF2B5EF4-FFF2-40B4-BE49-F238E27FC236}">
                <a16:creationId xmlns:a16="http://schemas.microsoft.com/office/drawing/2014/main" id="{9BD4EB72-765E-4391-A869-F4611584CA7A}"/>
              </a:ext>
            </a:extLst>
          </p:cNvPr>
          <p:cNvCxnSpPr/>
          <p:nvPr/>
        </p:nvCxnSpPr>
        <p:spPr>
          <a:xfrm>
            <a:off x="1216188" y="922437"/>
            <a:ext cx="2059869" cy="0"/>
          </a:xfrm>
          <a:prstGeom prst="straightConnector1">
            <a:avLst/>
          </a:prstGeom>
          <a:noFill/>
          <a:ln w="6345" cap="flat">
            <a:solidFill>
              <a:srgbClr val="FFFFFF"/>
            </a:solidFill>
            <a:custDash>
              <a:ds d="300173" sp="300173"/>
            </a:custDash>
            <a:miter/>
          </a:ln>
        </p:spPr>
      </p:cxnSp>
      <p:cxnSp>
        <p:nvCxnSpPr>
          <p:cNvPr id="4" name="직선 연결선 22">
            <a:extLst>
              <a:ext uri="{FF2B5EF4-FFF2-40B4-BE49-F238E27FC236}">
                <a16:creationId xmlns:a16="http://schemas.microsoft.com/office/drawing/2014/main" id="{572361BB-1472-4B52-9A3F-FF853CADD321}"/>
              </a:ext>
            </a:extLst>
          </p:cNvPr>
          <p:cNvCxnSpPr/>
          <p:nvPr/>
        </p:nvCxnSpPr>
        <p:spPr>
          <a:xfrm>
            <a:off x="943660" y="922437"/>
            <a:ext cx="2332397" cy="0"/>
          </a:xfrm>
          <a:prstGeom prst="straightConnector1">
            <a:avLst/>
          </a:prstGeom>
          <a:noFill/>
          <a:ln w="6345" cap="flat">
            <a:solidFill>
              <a:srgbClr val="FFFFFF"/>
            </a:solidFill>
            <a:custDash>
              <a:ds d="300173" sp="300173"/>
            </a:custDash>
            <a:miter/>
          </a:ln>
        </p:spPr>
      </p:cxnSp>
      <p:sp>
        <p:nvSpPr>
          <p:cNvPr id="5" name="직사각형 25">
            <a:extLst>
              <a:ext uri="{FF2B5EF4-FFF2-40B4-BE49-F238E27FC236}">
                <a16:creationId xmlns:a16="http://schemas.microsoft.com/office/drawing/2014/main" id="{F6034B9C-797C-40C6-9F34-2FC4E74E6C77}"/>
              </a:ext>
            </a:extLst>
          </p:cNvPr>
          <p:cNvSpPr/>
          <p:nvPr/>
        </p:nvSpPr>
        <p:spPr>
          <a:xfrm>
            <a:off x="411132" y="1927427"/>
            <a:ext cx="3714603" cy="3994135"/>
          </a:xfrm>
          <a:prstGeom prst="rect">
            <a:avLst/>
          </a:prstGeom>
          <a:solidFill>
            <a:srgbClr val="42C7F1">
              <a:alpha val="50000"/>
            </a:srgbClr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  <p:sp>
        <p:nvSpPr>
          <p:cNvPr id="6" name="TextBox 27">
            <a:extLst>
              <a:ext uri="{FF2B5EF4-FFF2-40B4-BE49-F238E27FC236}">
                <a16:creationId xmlns:a16="http://schemas.microsoft.com/office/drawing/2014/main" id="{952CC760-05F1-4587-806F-A46CAC655C01}"/>
              </a:ext>
            </a:extLst>
          </p:cNvPr>
          <p:cNvSpPr txBox="1"/>
          <p:nvPr/>
        </p:nvSpPr>
        <p:spPr>
          <a:xfrm>
            <a:off x="480096" y="2333832"/>
            <a:ext cx="3576657" cy="25317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인 게임 맵</a:t>
            </a: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 구현</a:t>
            </a:r>
            <a:r>
              <a:rPr lang="en-US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 </a:t>
            </a: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길</a:t>
            </a:r>
            <a:r>
              <a:rPr lang="en-US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 </a:t>
            </a: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찾기 알고리즘 구현</a:t>
            </a: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유닛 배치와 구매를 구현</a:t>
            </a:r>
            <a:endParaRPr lang="en-US" sz="1800" b="0" i="0" u="none" strike="noStrike" kern="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인공지능 수강</a:t>
            </a: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3D </a:t>
            </a:r>
            <a:r>
              <a:rPr lang="ko-KR" sz="1800" b="0" i="0" u="none" strike="noStrike" kern="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게임프로그래밍 수강</a:t>
            </a: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</p:txBody>
      </p:sp>
      <p:sp>
        <p:nvSpPr>
          <p:cNvPr id="7" name="직사각형 29">
            <a:extLst>
              <a:ext uri="{FF2B5EF4-FFF2-40B4-BE49-F238E27FC236}">
                <a16:creationId xmlns:a16="http://schemas.microsoft.com/office/drawing/2014/main" id="{E6EC2479-305E-4E52-94FC-B2064A86BF4F}"/>
              </a:ext>
            </a:extLst>
          </p:cNvPr>
          <p:cNvSpPr/>
          <p:nvPr/>
        </p:nvSpPr>
        <p:spPr>
          <a:xfrm>
            <a:off x="4238701" y="1927427"/>
            <a:ext cx="3714603" cy="3994135"/>
          </a:xfrm>
          <a:prstGeom prst="rect">
            <a:avLst/>
          </a:prstGeom>
          <a:solidFill>
            <a:srgbClr val="42C7F1">
              <a:alpha val="50000"/>
            </a:srgbClr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  <p:sp>
        <p:nvSpPr>
          <p:cNvPr id="8" name="TextBox 33">
            <a:extLst>
              <a:ext uri="{FF2B5EF4-FFF2-40B4-BE49-F238E27FC236}">
                <a16:creationId xmlns:a16="http://schemas.microsoft.com/office/drawing/2014/main" id="{2C639DC0-BF5E-4E17-B090-A120AFDD1CF0}"/>
              </a:ext>
            </a:extLst>
          </p:cNvPr>
          <p:cNvSpPr txBox="1"/>
          <p:nvPr/>
        </p:nvSpPr>
        <p:spPr>
          <a:xfrm>
            <a:off x="4272616" y="2333832"/>
            <a:ext cx="3610316" cy="25317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맑은 고딕" pitchFamily="50"/>
              </a:rPr>
              <a:t>그래픽 리소스 제작</a:t>
            </a: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</a:rPr>
              <a:t>UI </a:t>
            </a: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맑은 고딕" pitchFamily="50"/>
              </a:rPr>
              <a:t>제작</a:t>
            </a: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맑은 고딕" pitchFamily="50"/>
              </a:rPr>
              <a:t>사운드와 이펙트 추가</a:t>
            </a: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</a:rPr>
              <a:t>3D </a:t>
            </a: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맑은 고딕" pitchFamily="50"/>
              </a:rPr>
              <a:t>모델링 수강</a:t>
            </a:r>
            <a:r>
              <a:rPr lang="en-US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</a:rPr>
              <a:t> </a:t>
            </a: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0" cap="none" spc="0" baseline="0">
                <a:solidFill>
                  <a:srgbClr val="684107"/>
                </a:solidFill>
                <a:uFillTx/>
                <a:latin typeface="맑은 고딕"/>
              </a:rPr>
              <a:t>3D </a:t>
            </a:r>
            <a:r>
              <a:rPr lang="ko-KR" sz="1800" b="0" i="0" u="none" strike="noStrike" kern="0" cap="none" spc="0" baseline="0">
                <a:solidFill>
                  <a:srgbClr val="684107"/>
                </a:solidFill>
                <a:uFillTx/>
                <a:latin typeface="맑은 고딕"/>
                <a:ea typeface="맑은 고딕" pitchFamily="50"/>
              </a:rPr>
              <a:t>애니메이션 수강</a:t>
            </a:r>
            <a:endParaRPr lang="en-US" sz="1800" b="0" i="0" u="none" strike="noStrike" kern="0" cap="none" spc="0" baseline="0">
              <a:solidFill>
                <a:srgbClr val="684107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9" name="직사각형 29">
            <a:extLst>
              <a:ext uri="{FF2B5EF4-FFF2-40B4-BE49-F238E27FC236}">
                <a16:creationId xmlns:a16="http://schemas.microsoft.com/office/drawing/2014/main" id="{4E1BD081-BCB7-4A9B-80DF-6645FEEC1991}"/>
              </a:ext>
            </a:extLst>
          </p:cNvPr>
          <p:cNvSpPr/>
          <p:nvPr/>
        </p:nvSpPr>
        <p:spPr>
          <a:xfrm>
            <a:off x="8066269" y="1927427"/>
            <a:ext cx="3714603" cy="3994135"/>
          </a:xfrm>
          <a:prstGeom prst="rect">
            <a:avLst/>
          </a:prstGeom>
          <a:solidFill>
            <a:srgbClr val="42C7F1">
              <a:alpha val="50000"/>
            </a:srgbClr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  <p:sp>
        <p:nvSpPr>
          <p:cNvPr id="10" name="TextBox 33">
            <a:extLst>
              <a:ext uri="{FF2B5EF4-FFF2-40B4-BE49-F238E27FC236}">
                <a16:creationId xmlns:a16="http://schemas.microsoft.com/office/drawing/2014/main" id="{5ACC2A63-E1DF-4CEF-A063-9E6B83E077FB}"/>
              </a:ext>
            </a:extLst>
          </p:cNvPr>
          <p:cNvSpPr txBox="1"/>
          <p:nvPr/>
        </p:nvSpPr>
        <p:spPr>
          <a:xfrm>
            <a:off x="8118408" y="2224223"/>
            <a:ext cx="3610316" cy="33627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서버 로그인 제작</a:t>
            </a: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서버 멀티 룸 제작</a:t>
            </a: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서버</a:t>
            </a:r>
            <a:r>
              <a:rPr lang="en-US" sz="1800" b="0" i="0" u="none" strike="noStrike" kern="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 – </a:t>
            </a:r>
            <a:r>
              <a:rPr lang="ko-KR" sz="1800" b="0" i="0" u="none" strike="noStrike" kern="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클라이언트 연동</a:t>
            </a:r>
            <a:endParaRPr lang="ko-KR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서버</a:t>
            </a:r>
            <a:r>
              <a:rPr lang="en-US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 – </a:t>
            </a: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클라이언트 디버깅</a:t>
            </a: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Wingdings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AI </a:t>
            </a: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서버 연동</a:t>
            </a: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네트워크 기초 수강</a:t>
            </a:r>
            <a:endParaRPr lang="en-US" sz="1800" b="0" i="0" u="none" strike="noStrike" kern="120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0" cap="none" spc="0" baseline="0">
                <a:solidFill>
                  <a:srgbClr val="684107"/>
                </a:solidFill>
                <a:uFillTx/>
                <a:latin typeface="맑은 고딕"/>
                <a:ea typeface="나눔바른고딕"/>
              </a:rPr>
              <a:t>네트워크 게임 프로그래밍 수강</a:t>
            </a:r>
            <a:endParaRPr lang="en-US" sz="1800" b="0" i="0" u="none" strike="noStrike" kern="0" cap="none" spc="0" baseline="0">
              <a:solidFill>
                <a:srgbClr val="684107"/>
              </a:solidFill>
              <a:uFillTx/>
              <a:latin typeface="맑은 고딕"/>
              <a:ea typeface="나눔바른고딕"/>
            </a:endParaRPr>
          </a:p>
        </p:txBody>
      </p:sp>
      <p:sp>
        <p:nvSpPr>
          <p:cNvPr id="11" name="직사각형 26">
            <a:extLst>
              <a:ext uri="{FF2B5EF4-FFF2-40B4-BE49-F238E27FC236}">
                <a16:creationId xmlns:a16="http://schemas.microsoft.com/office/drawing/2014/main" id="{D347FF59-7396-4417-BE93-35B9BF9EA13C}"/>
              </a:ext>
            </a:extLst>
          </p:cNvPr>
          <p:cNvSpPr/>
          <p:nvPr/>
        </p:nvSpPr>
        <p:spPr>
          <a:xfrm>
            <a:off x="1616522" y="1750070"/>
            <a:ext cx="1248850" cy="474152"/>
          </a:xfrm>
          <a:prstGeom prst="rect">
            <a:avLst/>
          </a:prstGeom>
          <a:solidFill>
            <a:srgbClr val="FFD37C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000" b="0" i="0" u="none" strike="noStrike" kern="1200" cap="none" spc="0" baseline="0">
                <a:solidFill>
                  <a:srgbClr val="000000"/>
                </a:solidFill>
                <a:uFillTx/>
                <a:latin typeface="굴림" pitchFamily="50"/>
                <a:ea typeface="나눔바른고딕 UltraLight"/>
              </a:rPr>
              <a:t>최은우</a:t>
            </a:r>
          </a:p>
        </p:txBody>
      </p:sp>
      <p:sp>
        <p:nvSpPr>
          <p:cNvPr id="12" name="직사각형 30">
            <a:extLst>
              <a:ext uri="{FF2B5EF4-FFF2-40B4-BE49-F238E27FC236}">
                <a16:creationId xmlns:a16="http://schemas.microsoft.com/office/drawing/2014/main" id="{ABB7E744-8D0F-48CC-80EC-57EBF91ABB9D}"/>
              </a:ext>
            </a:extLst>
          </p:cNvPr>
          <p:cNvSpPr/>
          <p:nvPr/>
        </p:nvSpPr>
        <p:spPr>
          <a:xfrm>
            <a:off x="5471568" y="1704560"/>
            <a:ext cx="1248850" cy="486140"/>
          </a:xfrm>
          <a:prstGeom prst="rect">
            <a:avLst/>
          </a:prstGeom>
          <a:solidFill>
            <a:srgbClr val="FFD37C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000" b="0" i="0" u="none" strike="noStrike" kern="1200" cap="none" spc="0" baseline="0">
                <a:solidFill>
                  <a:srgbClr val="000000"/>
                </a:solidFill>
                <a:uFillTx/>
                <a:latin typeface="굴림" pitchFamily="50"/>
                <a:ea typeface="나눔바른고딕 UltraLight"/>
              </a:rPr>
              <a:t>신동원</a:t>
            </a:r>
          </a:p>
        </p:txBody>
      </p:sp>
      <p:sp>
        <p:nvSpPr>
          <p:cNvPr id="13" name="직사각형 30">
            <a:extLst>
              <a:ext uri="{FF2B5EF4-FFF2-40B4-BE49-F238E27FC236}">
                <a16:creationId xmlns:a16="http://schemas.microsoft.com/office/drawing/2014/main" id="{481FDEFD-7C4A-45FB-8EB1-76389C2B5F6F}"/>
              </a:ext>
            </a:extLst>
          </p:cNvPr>
          <p:cNvSpPr/>
          <p:nvPr/>
        </p:nvSpPr>
        <p:spPr>
          <a:xfrm>
            <a:off x="9299146" y="1704560"/>
            <a:ext cx="1248850" cy="486140"/>
          </a:xfrm>
          <a:prstGeom prst="rect">
            <a:avLst/>
          </a:prstGeom>
          <a:solidFill>
            <a:srgbClr val="FFD37C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000" b="0" i="0" u="none" strike="noStrike" kern="1200" cap="none" spc="0" baseline="0">
                <a:solidFill>
                  <a:srgbClr val="000000"/>
                </a:solidFill>
                <a:uFillTx/>
                <a:latin typeface="굴림" pitchFamily="50"/>
                <a:ea typeface="나눔바른고딕 UltraLight"/>
              </a:rPr>
              <a:t>조영환</a:t>
            </a: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8C4E0F6B-7069-4093-B519-A0F66C449E8D}"/>
              </a:ext>
            </a:extLst>
          </p:cNvPr>
          <p:cNvSpPr txBox="1"/>
          <p:nvPr/>
        </p:nvSpPr>
        <p:spPr>
          <a:xfrm>
            <a:off x="472187" y="936437"/>
            <a:ext cx="6295314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역할분담</a:t>
            </a:r>
            <a:r>
              <a:rPr lang="en-US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 </a:t>
            </a:r>
            <a:r>
              <a:rPr lang="ko-KR" sz="2400" b="0" i="0" u="none" strike="noStrike" kern="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과</a:t>
            </a:r>
            <a:r>
              <a:rPr lang="en-US" sz="2400" b="0" i="0" u="none" strike="noStrike" kern="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 </a:t>
            </a:r>
            <a:r>
              <a:rPr lang="ko-KR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개인별 관련 수강 과목 및 개발능력</a:t>
            </a:r>
            <a:endParaRPr lang="en-US" sz="2400" b="0" i="0" u="none" strike="noStrike" kern="1200" cap="none" spc="-150" baseline="0">
              <a:solidFill>
                <a:srgbClr val="3C3C3C"/>
              </a:solidFill>
              <a:uFillTx/>
              <a:latin typeface="맑은 고딕"/>
              <a:ea typeface="나눔바른고딕"/>
            </a:endParaRPr>
          </a:p>
        </p:txBody>
      </p:sp>
      <p:sp>
        <p:nvSpPr>
          <p:cNvPr id="15" name="TextBox 32">
            <a:extLst>
              <a:ext uri="{FF2B5EF4-FFF2-40B4-BE49-F238E27FC236}">
                <a16:creationId xmlns:a16="http://schemas.microsoft.com/office/drawing/2014/main" id="{D03B3A76-07E4-4297-8F5E-6610E94632B5}"/>
              </a:ext>
            </a:extLst>
          </p:cNvPr>
          <p:cNvSpPr txBox="1"/>
          <p:nvPr/>
        </p:nvSpPr>
        <p:spPr>
          <a:xfrm>
            <a:off x="472187" y="346685"/>
            <a:ext cx="2332689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06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역할분담</a:t>
            </a:r>
          </a:p>
        </p:txBody>
      </p:sp>
      <p:sp>
        <p:nvSpPr>
          <p:cNvPr id="16" name="직사각형 16">
            <a:extLst>
              <a:ext uri="{FF2B5EF4-FFF2-40B4-BE49-F238E27FC236}">
                <a16:creationId xmlns:a16="http://schemas.microsoft.com/office/drawing/2014/main" id="{9BA614AF-5CA4-4E33-8EC9-9CE9419C0C8D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  <p:sp>
        <p:nvSpPr>
          <p:cNvPr id="17" name="직사각형 13">
            <a:extLst>
              <a:ext uri="{FF2B5EF4-FFF2-40B4-BE49-F238E27FC236}">
                <a16:creationId xmlns:a16="http://schemas.microsoft.com/office/drawing/2014/main" id="{3394A766-07CA-4EA7-BAE7-5A57968A9068}"/>
              </a:ext>
            </a:extLst>
          </p:cNvPr>
          <p:cNvSpPr/>
          <p:nvPr/>
        </p:nvSpPr>
        <p:spPr>
          <a:xfrm>
            <a:off x="411132" y="3830028"/>
            <a:ext cx="3714603" cy="45720"/>
          </a:xfrm>
          <a:prstGeom prst="rect">
            <a:avLst/>
          </a:prstGeom>
          <a:gradFill>
            <a:gsLst>
              <a:gs pos="0">
                <a:srgbClr val="A8B7DF"/>
              </a:gs>
              <a:gs pos="100000">
                <a:srgbClr val="9AABD9"/>
              </a:gs>
            </a:gsLst>
            <a:lin ang="5400000"/>
          </a:gradFill>
          <a:ln w="6345" cap="flat">
            <a:solidFill>
              <a:srgbClr val="4472C4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18" name="직사각형 27">
            <a:extLst>
              <a:ext uri="{FF2B5EF4-FFF2-40B4-BE49-F238E27FC236}">
                <a16:creationId xmlns:a16="http://schemas.microsoft.com/office/drawing/2014/main" id="{85442155-1849-4527-873F-E39CAD4ABC20}"/>
              </a:ext>
            </a:extLst>
          </p:cNvPr>
          <p:cNvSpPr/>
          <p:nvPr/>
        </p:nvSpPr>
        <p:spPr>
          <a:xfrm>
            <a:off x="4238692" y="3830028"/>
            <a:ext cx="3714603" cy="45720"/>
          </a:xfrm>
          <a:prstGeom prst="rect">
            <a:avLst/>
          </a:prstGeom>
          <a:gradFill>
            <a:gsLst>
              <a:gs pos="0">
                <a:srgbClr val="A8B7DF"/>
              </a:gs>
              <a:gs pos="100000">
                <a:srgbClr val="9AABD9"/>
              </a:gs>
            </a:gsLst>
            <a:lin ang="5400000"/>
          </a:gradFill>
          <a:ln w="6345" cap="flat">
            <a:solidFill>
              <a:srgbClr val="4472C4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19" name="직사각형 34">
            <a:extLst>
              <a:ext uri="{FF2B5EF4-FFF2-40B4-BE49-F238E27FC236}">
                <a16:creationId xmlns:a16="http://schemas.microsoft.com/office/drawing/2014/main" id="{FD8E647D-FD5E-4D53-A9BA-0BB06154C2F1}"/>
              </a:ext>
            </a:extLst>
          </p:cNvPr>
          <p:cNvSpPr/>
          <p:nvPr/>
        </p:nvSpPr>
        <p:spPr>
          <a:xfrm>
            <a:off x="8066260" y="4505230"/>
            <a:ext cx="3714603" cy="45720"/>
          </a:xfrm>
          <a:prstGeom prst="rect">
            <a:avLst/>
          </a:prstGeom>
          <a:gradFill>
            <a:gsLst>
              <a:gs pos="0">
                <a:srgbClr val="A8B7DF"/>
              </a:gs>
              <a:gs pos="100000">
                <a:srgbClr val="9AABD9"/>
              </a:gs>
            </a:gsLst>
            <a:lin ang="5400000"/>
          </a:gradFill>
          <a:ln w="6345" cap="flat">
            <a:solidFill>
              <a:srgbClr val="4472C4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6">
            <a:extLst>
              <a:ext uri="{FF2B5EF4-FFF2-40B4-BE49-F238E27FC236}">
                <a16:creationId xmlns:a16="http://schemas.microsoft.com/office/drawing/2014/main" id="{90387E37-329A-4770-AD09-AEA5EAF6560B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  <p:grpSp>
        <p:nvGrpSpPr>
          <p:cNvPr id="3" name="그룹 33">
            <a:extLst>
              <a:ext uri="{FF2B5EF4-FFF2-40B4-BE49-F238E27FC236}">
                <a16:creationId xmlns:a16="http://schemas.microsoft.com/office/drawing/2014/main" id="{0CB202A2-B7EC-4927-BC3B-150F167F79AA}"/>
              </a:ext>
            </a:extLst>
          </p:cNvPr>
          <p:cNvGrpSpPr/>
          <p:nvPr/>
        </p:nvGrpSpPr>
        <p:grpSpPr>
          <a:xfrm>
            <a:off x="11374569" y="-37"/>
            <a:ext cx="579034" cy="1227828"/>
            <a:chOff x="11374569" y="-37"/>
            <a:chExt cx="579034" cy="1227828"/>
          </a:xfrm>
        </p:grpSpPr>
        <p:grpSp>
          <p:nvGrpSpPr>
            <p:cNvPr id="4" name="그룹 44">
              <a:extLst>
                <a:ext uri="{FF2B5EF4-FFF2-40B4-BE49-F238E27FC236}">
                  <a16:creationId xmlns:a16="http://schemas.microsoft.com/office/drawing/2014/main" id="{DD3FD80A-F5AB-4FEA-BB16-D7E36F266021}"/>
                </a:ext>
              </a:extLst>
            </p:cNvPr>
            <p:cNvGrpSpPr/>
            <p:nvPr/>
          </p:nvGrpSpPr>
          <p:grpSpPr>
            <a:xfrm>
              <a:off x="11374569" y="-37"/>
              <a:ext cx="579034" cy="1227828"/>
              <a:chOff x="11374569" y="-37"/>
              <a:chExt cx="579034" cy="1227828"/>
            </a:xfrm>
          </p:grpSpPr>
          <p:sp>
            <p:nvSpPr>
              <p:cNvPr id="5" name="오각형 49">
                <a:extLst>
                  <a:ext uri="{FF2B5EF4-FFF2-40B4-BE49-F238E27FC236}">
                    <a16:creationId xmlns:a16="http://schemas.microsoft.com/office/drawing/2014/main" id="{6F55C0A5-FB06-42D6-9242-B5C9499669BF}"/>
                  </a:ext>
                </a:extLst>
              </p:cNvPr>
              <p:cNvSpPr/>
              <p:nvPr/>
            </p:nvSpPr>
            <p:spPr>
              <a:xfrm rot="16199987" flipH="1">
                <a:off x="11050172" y="324360"/>
                <a:ext cx="1227828" cy="579034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ss"/>
                  <a:gd name="f6" fmla="val 0"/>
                  <a:gd name="f7" fmla="val 50000"/>
                  <a:gd name="f8" fmla="+- 0 0 -360"/>
                  <a:gd name="f9" fmla="+- 0 0 -180"/>
                  <a:gd name="f10" fmla="abs f3"/>
                  <a:gd name="f11" fmla="abs f4"/>
                  <a:gd name="f12" fmla="abs f5"/>
                  <a:gd name="f13" fmla="*/ f8 f0 1"/>
                  <a:gd name="f14" fmla="*/ f9 f0 1"/>
                  <a:gd name="f15" fmla="?: f10 f3 1"/>
                  <a:gd name="f16" fmla="?: f11 f4 1"/>
                  <a:gd name="f17" fmla="?: f12 f5 1"/>
                  <a:gd name="f18" fmla="*/ f13 1 f2"/>
                  <a:gd name="f19" fmla="*/ f14 1 f2"/>
                  <a:gd name="f20" fmla="*/ f15 1 21600"/>
                  <a:gd name="f21" fmla="*/ f16 1 21600"/>
                  <a:gd name="f22" fmla="*/ 21600 f15 1"/>
                  <a:gd name="f23" fmla="*/ 21600 f16 1"/>
                  <a:gd name="f24" fmla="+- f18 0 f1"/>
                  <a:gd name="f25" fmla="+- f19 0 f1"/>
                  <a:gd name="f26" fmla="min f21 f20"/>
                  <a:gd name="f27" fmla="*/ f22 1 f17"/>
                  <a:gd name="f28" fmla="*/ f23 1 f17"/>
                  <a:gd name="f29" fmla="val f27"/>
                  <a:gd name="f30" fmla="val f28"/>
                  <a:gd name="f31" fmla="*/ f6 f26 1"/>
                  <a:gd name="f32" fmla="+- f30 0 f6"/>
                  <a:gd name="f33" fmla="+- f29 0 f6"/>
                  <a:gd name="f34" fmla="*/ f30 f26 1"/>
                  <a:gd name="f35" fmla="*/ f29 f26 1"/>
                  <a:gd name="f36" fmla="*/ f32 1 2"/>
                  <a:gd name="f37" fmla="min f33 f32"/>
                  <a:gd name="f38" fmla="+- f6 f36 0"/>
                  <a:gd name="f39" fmla="*/ f37 f7 1"/>
                  <a:gd name="f40" fmla="*/ f39 1 100000"/>
                  <a:gd name="f41" fmla="*/ f38 f26 1"/>
                  <a:gd name="f42" fmla="+- f29 0 f40"/>
                  <a:gd name="f43" fmla="+- f42 f29 0"/>
                  <a:gd name="f44" fmla="*/ f42 1 2"/>
                  <a:gd name="f45" fmla="*/ f42 f26 1"/>
                  <a:gd name="f46" fmla="*/ f43 1 2"/>
                  <a:gd name="f47" fmla="*/ f44 f26 1"/>
                  <a:gd name="f48" fmla="*/ f46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4">
                    <a:pos x="f47" y="f31"/>
                  </a:cxn>
                  <a:cxn ang="f25">
                    <a:pos x="f47" y="f34"/>
                  </a:cxn>
                </a:cxnLst>
                <a:rect l="f31" t="f31" r="f48" b="f34"/>
                <a:pathLst>
                  <a:path>
                    <a:moveTo>
                      <a:pt x="f31" y="f31"/>
                    </a:moveTo>
                    <a:lnTo>
                      <a:pt x="f45" y="f31"/>
                    </a:lnTo>
                    <a:lnTo>
                      <a:pt x="f35" y="f41"/>
                    </a:lnTo>
                    <a:lnTo>
                      <a:pt x="f45" y="f34"/>
                    </a:lnTo>
                    <a:lnTo>
                      <a:pt x="f31" y="f34"/>
                    </a:lnTo>
                    <a:close/>
                  </a:path>
                </a:pathLst>
              </a:custGeom>
              <a:solidFill>
                <a:srgbClr val="42C7F1">
                  <a:alpha val="50000"/>
                </a:srgbClr>
              </a:solidFill>
              <a:ln cap="flat">
                <a:noFill/>
                <a:prstDash val="solid"/>
              </a:ln>
              <a:effectLst>
                <a:outerShdw dist="12698" dir="2700000" algn="tl">
                  <a:srgbClr val="2A1A03">
                    <a:alpha val="40000"/>
                  </a:srgbClr>
                </a:outerShdw>
              </a:effectLst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en-US" sz="1800" b="0" i="0" u="none" strike="noStrike" kern="1200" cap="none" spc="0" baseline="0">
                  <a:solidFill>
                    <a:srgbClr val="FFFFFF"/>
                  </a:solidFill>
                  <a:uFillTx/>
                  <a:latin typeface="굴림" pitchFamily="50"/>
                  <a:ea typeface="나눔바른고딕 UltraLight"/>
                </a:endParaRPr>
              </a:p>
            </p:txBody>
          </p:sp>
          <p:cxnSp>
            <p:nvCxnSpPr>
              <p:cNvPr id="6" name="직선 연결선 50">
                <a:extLst>
                  <a:ext uri="{FF2B5EF4-FFF2-40B4-BE49-F238E27FC236}">
                    <a16:creationId xmlns:a16="http://schemas.microsoft.com/office/drawing/2014/main" id="{B326EC5E-002E-45C4-A41B-E76BD4353F1C}"/>
                  </a:ext>
                </a:extLst>
              </p:cNvPr>
              <p:cNvCxnSpPr/>
              <p:nvPr/>
            </p:nvCxnSpPr>
            <p:spPr>
              <a:xfrm flipH="1">
                <a:off x="11402650" y="900665"/>
                <a:ext cx="510546" cy="0"/>
              </a:xfrm>
              <a:prstGeom prst="straightConnector1">
                <a:avLst/>
              </a:prstGeom>
              <a:noFill/>
              <a:ln w="6345" cap="flat">
                <a:solidFill>
                  <a:srgbClr val="FFFFFF"/>
                </a:solidFill>
                <a:custDash>
                  <a:ds d="300173" sp="300173"/>
                </a:custDash>
                <a:miter/>
              </a:ln>
              <a:effectLst>
                <a:outerShdw dist="12698" dir="2700000" algn="tl">
                  <a:srgbClr val="2A1A03">
                    <a:alpha val="40000"/>
                  </a:srgbClr>
                </a:outerShdw>
              </a:effectLst>
            </p:spPr>
          </p:cxnSp>
          <p:cxnSp>
            <p:nvCxnSpPr>
              <p:cNvPr id="7" name="직선 연결선 51">
                <a:extLst>
                  <a:ext uri="{FF2B5EF4-FFF2-40B4-BE49-F238E27FC236}">
                    <a16:creationId xmlns:a16="http://schemas.microsoft.com/office/drawing/2014/main" id="{1D574CC4-8B34-45A0-9DA6-B50A438C74E8}"/>
                  </a:ext>
                </a:extLst>
              </p:cNvPr>
              <p:cNvCxnSpPr/>
              <p:nvPr/>
            </p:nvCxnSpPr>
            <p:spPr>
              <a:xfrm flipH="1">
                <a:off x="11402650" y="205749"/>
                <a:ext cx="510546" cy="0"/>
              </a:xfrm>
              <a:prstGeom prst="straightConnector1">
                <a:avLst/>
              </a:prstGeom>
              <a:noFill/>
              <a:ln w="6345" cap="flat">
                <a:solidFill>
                  <a:srgbClr val="FFFFFF"/>
                </a:solidFill>
                <a:custDash>
                  <a:ds d="300173" sp="300173"/>
                </a:custDash>
                <a:miter/>
              </a:ln>
              <a:effectLst>
                <a:outerShdw dist="12698" dir="2700000" algn="tl">
                  <a:srgbClr val="2A1A03">
                    <a:alpha val="40000"/>
                  </a:srgbClr>
                </a:outerShdw>
              </a:effectLst>
            </p:spPr>
          </p:cxnSp>
        </p:grpSp>
        <p:pic>
          <p:nvPicPr>
            <p:cNvPr id="8" name="그림 47">
              <a:extLst>
                <a:ext uri="{FF2B5EF4-FFF2-40B4-BE49-F238E27FC236}">
                  <a16:creationId xmlns:a16="http://schemas.microsoft.com/office/drawing/2014/main" id="{1EB519FD-9D84-4109-9C47-E2F575F94B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-3190" t="85297" r="14161" b="-2879"/>
            <a:stretch>
              <a:fillRect/>
            </a:stretch>
          </p:blipFill>
          <p:spPr>
            <a:xfrm flipH="1">
              <a:off x="11673111" y="579290"/>
              <a:ext cx="148279" cy="33082"/>
            </a:xfrm>
            <a:prstGeom prst="rect">
              <a:avLst/>
            </a:prstGeom>
            <a:solidFill>
              <a:srgbClr val="42C7F1">
                <a:alpha val="50000"/>
              </a:srgbClr>
            </a:solidFill>
            <a:ln cap="flat">
              <a:noFill/>
            </a:ln>
            <a:effectLst>
              <a:outerShdw dist="12698" dir="2700000" algn="tl">
                <a:srgbClr val="2A1A03">
                  <a:alpha val="40000"/>
                </a:srgbClr>
              </a:outerShdw>
            </a:effectLst>
          </p:spPr>
        </p:pic>
      </p:grpSp>
      <p:pic>
        <p:nvPicPr>
          <p:cNvPr id="9" name="그림 14">
            <a:extLst>
              <a:ext uri="{FF2B5EF4-FFF2-40B4-BE49-F238E27FC236}">
                <a16:creationId xmlns:a16="http://schemas.microsoft.com/office/drawing/2014/main" id="{1F9482E7-0AC5-4F83-A24E-93E866143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21" y="1111965"/>
            <a:ext cx="10684526" cy="5429432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10" name="TextBox 12">
            <a:extLst>
              <a:ext uri="{FF2B5EF4-FFF2-40B4-BE49-F238E27FC236}">
                <a16:creationId xmlns:a16="http://schemas.microsoft.com/office/drawing/2014/main" id="{F24BB273-5DEB-463F-9FC2-1F846B23AB3E}"/>
              </a:ext>
            </a:extLst>
          </p:cNvPr>
          <p:cNvSpPr txBox="1"/>
          <p:nvPr/>
        </p:nvSpPr>
        <p:spPr>
          <a:xfrm>
            <a:off x="472187" y="346685"/>
            <a:ext cx="2332689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07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개발일정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7">
            <a:extLst>
              <a:ext uri="{FF2B5EF4-FFF2-40B4-BE49-F238E27FC236}">
                <a16:creationId xmlns:a16="http://schemas.microsoft.com/office/drawing/2014/main" id="{0763168D-DEF3-4205-BA8D-5BC01B82102A}"/>
              </a:ext>
            </a:extLst>
          </p:cNvPr>
          <p:cNvSpPr txBox="1"/>
          <p:nvPr/>
        </p:nvSpPr>
        <p:spPr>
          <a:xfrm>
            <a:off x="472187" y="346685"/>
            <a:ext cx="3871569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08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참고문헌 및 출처</a:t>
            </a:r>
            <a:endParaRPr lang="en-US" sz="3000" b="0" i="0" u="none" strike="noStrike" kern="1200" cap="none" spc="0" baseline="0">
              <a:solidFill>
                <a:srgbClr val="000000"/>
              </a:solidFill>
              <a:uFillTx/>
              <a:latin typeface="HY견고딕" pitchFamily="18"/>
              <a:ea typeface="HY견고딕" pitchFamily="18"/>
            </a:endParaRPr>
          </a:p>
        </p:txBody>
      </p:sp>
      <p:sp>
        <p:nvSpPr>
          <p:cNvPr id="3" name="직사각형 16">
            <a:extLst>
              <a:ext uri="{FF2B5EF4-FFF2-40B4-BE49-F238E27FC236}">
                <a16:creationId xmlns:a16="http://schemas.microsoft.com/office/drawing/2014/main" id="{C6D9EE29-EE33-4634-9D7B-DB868FD6A1E6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876AFB87-6803-45BD-904B-12545E4E4E06}"/>
              </a:ext>
            </a:extLst>
          </p:cNvPr>
          <p:cNvSpPr txBox="1"/>
          <p:nvPr/>
        </p:nvSpPr>
        <p:spPr>
          <a:xfrm>
            <a:off x="435638" y="1111965"/>
            <a:ext cx="11088480" cy="558767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2021 </a:t>
            </a:r>
            <a:r>
              <a:rPr lang="ko-KR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게임이용자 실태조사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  <a:hlinkClick r:id="rId3"/>
              </a:rPr>
              <a:t>https://www.kocca.kr/cop/bbs/view/B0000147/1845578.do?searchCnd=&amp;searchWrd=&amp;cateTp1</a:t>
            </a: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  <a:hlinkClick r:id="rId3"/>
              </a:rPr>
              <a:t>=&amp;cateTp2=&amp;useAt=&amp;menuNo=201825&amp;categorys=0&amp;subcate=0&amp;cateCode=&amp;type=&amp;instNo=0&amp;questionTp=</a:t>
            </a: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  <a:hlinkClick r:id="rId3"/>
              </a:rPr>
              <a:t>&amp;uf_Setting=&amp;recovery=&amp;option1=&amp;option2=&amp;year=&amp;categoryCOM062=&amp;categoryCOM063=&amp;categoryCOM208=</a:t>
            </a: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  <a:hlinkClick r:id="rId3"/>
              </a:rPr>
              <a:t>&amp;categoryInst=&amp;morePage=&amp;delCode=0&amp;qtp=&amp;pageIndex=1</a:t>
            </a:r>
            <a:endParaRPr lang="en-US" sz="15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오토배틀러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ko-KR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장르의 향후 발전 방향성에 대한 연구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  <a:hlinkClick r:id="rId4"/>
              </a:rPr>
              <a:t>http://www.dbpia.co.kr/journal/articleDetail?nodeId=NODE09415143</a:t>
            </a:r>
            <a:endParaRPr lang="en-US" sz="15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오토체스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ko-KR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캐릭터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  <a:hlinkClick r:id="rId5"/>
              </a:rPr>
              <a:t>https://rlawkrrk.tistory.com/1191</a:t>
            </a:r>
            <a:endParaRPr lang="en-US" sz="15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전략적 팀 전투 캐릭터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  <a:hlinkClick r:id="rId6"/>
              </a:rPr>
              <a:t>https://lolchess.gg/champions/set6/swain</a:t>
            </a:r>
            <a:endParaRPr lang="en-US" sz="15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전략적 팀 전투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  <a:hlinkClick r:id="rId7"/>
              </a:rPr>
              <a:t>https://teamfighttactics.leagueoflegends.com/ko-kr/</a:t>
            </a:r>
            <a:endParaRPr lang="en-US" sz="15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오토체스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  <a:hlinkClick r:id="rId8"/>
              </a:rPr>
              <a:t>https://ac.dragonest.com/en</a:t>
            </a:r>
            <a:endParaRPr lang="en-US" sz="15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Windows 10 </a:t>
            </a: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  <a:hlinkClick r:id="rId9"/>
              </a:rPr>
              <a:t>https://answers.microsoft.com/ko-kr/windows/forum?sort=LastReplyDate&amp;dir=Desc&amp;tab=All&amp;status=all&amp;mod=</a:t>
            </a: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5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  <a:hlinkClick r:id="rId9"/>
              </a:rPr>
              <a:t>&amp;modAge=&amp;advFil=&amp;postedAfter=&amp;postedBefore=&amp;threadType=All&amp;isFilterExpanded=false&amp;page=1</a:t>
            </a:r>
            <a:endParaRPr lang="en-US" sz="15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500" b="0" i="0" u="none" strike="noStrike" kern="1200" cap="none" spc="0" baseline="0">
                <a:solidFill>
                  <a:srgbClr val="3A3838"/>
                </a:solidFill>
                <a:uFillTx/>
                <a:latin typeface="맑은 고딕"/>
                <a:ea typeface="한컴 윤고딕 720"/>
              </a:rPr>
              <a:t>Visual Studio 2019 </a:t>
            </a:r>
            <a:r>
              <a:rPr lang="en-US" sz="1500" b="0" i="0" u="none" strike="noStrike" kern="1200" cap="none" spc="0" baseline="0">
                <a:solidFill>
                  <a:srgbClr val="3A3838"/>
                </a:solidFill>
                <a:uFillTx/>
                <a:latin typeface="맑은 고딕"/>
                <a:ea typeface="한컴 윤고딕 720"/>
                <a:hlinkClick r:id="rId10"/>
              </a:rPr>
              <a:t>https://docs.microsoft.com/en-us/dotnet/</a:t>
            </a:r>
            <a:endParaRPr lang="en-US" sz="1500" b="0" i="0" u="none" strike="noStrike" kern="1200" cap="none" spc="0" baseline="0">
              <a:solidFill>
                <a:srgbClr val="3A3838"/>
              </a:solidFill>
              <a:uFillTx/>
              <a:latin typeface="맑은 고딕"/>
              <a:ea typeface="한컴 윤고딕 720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500" b="0" i="0" u="none" strike="noStrike" kern="1200" cap="none" spc="0" baseline="0">
                <a:solidFill>
                  <a:srgbClr val="3A3838"/>
                </a:solidFill>
                <a:uFillTx/>
                <a:latin typeface="맑은 고딕"/>
                <a:ea typeface="한컴 윤고딕 720"/>
              </a:rPr>
              <a:t>DirectX 12 </a:t>
            </a:r>
            <a:r>
              <a:rPr lang="en-US" sz="1500" b="0" i="0" u="none" strike="noStrike" kern="1200" cap="none" spc="0" baseline="0">
                <a:solidFill>
                  <a:srgbClr val="3A3838"/>
                </a:solidFill>
                <a:uFillTx/>
                <a:latin typeface="맑은 고딕"/>
                <a:ea typeface="한컴 윤고딕 720"/>
                <a:hlinkClick r:id="rId11"/>
              </a:rPr>
              <a:t>https://www.pcworld.com/article/422692/directx-12-faq-all-about-windows-10s-supercharged-graphics-tech.html</a:t>
            </a:r>
            <a:endParaRPr lang="en-US" sz="1500" b="0" i="0" u="none" strike="noStrike" kern="1200" cap="none" spc="0" baseline="0">
              <a:solidFill>
                <a:srgbClr val="3A3838"/>
              </a:solidFill>
              <a:uFillTx/>
              <a:latin typeface="맑은 고딕"/>
              <a:ea typeface="한컴 윤고딕 720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500" b="0" i="0" u="none" strike="noStrike" kern="1200" cap="none" spc="0" baseline="0">
                <a:solidFill>
                  <a:srgbClr val="3A3838"/>
                </a:solidFill>
                <a:uFillTx/>
                <a:latin typeface="맑은 고딕"/>
                <a:ea typeface="한컴 윤고딕 720"/>
              </a:rPr>
              <a:t>PhotoShop5 </a:t>
            </a:r>
            <a:r>
              <a:rPr lang="en-US" sz="1500" b="0" i="0" u="none" strike="noStrike" kern="1200" cap="none" spc="0" baseline="0">
                <a:solidFill>
                  <a:srgbClr val="3A3838"/>
                </a:solidFill>
                <a:uFillTx/>
                <a:latin typeface="맑은 고딕"/>
                <a:ea typeface="한컴 윤고딕 720"/>
                <a:hlinkClick r:id="rId12"/>
              </a:rPr>
              <a:t>https://en.m.wikipedia.org/wiki/Adobe_Creative_Suite#Creative_Suite_5</a:t>
            </a:r>
            <a:endParaRPr lang="en-US" sz="1500" b="0" i="0" u="none" strike="noStrike" kern="1200" cap="none" spc="0" baseline="0">
              <a:solidFill>
                <a:srgbClr val="3A3838"/>
              </a:solidFill>
              <a:uFillTx/>
              <a:latin typeface="맑은 고딕"/>
              <a:ea typeface="한컴 윤고딕 720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500" b="0" i="0" u="none" strike="noStrike" kern="1200" cap="none" spc="0" baseline="0">
                <a:solidFill>
                  <a:srgbClr val="3A3838"/>
                </a:solidFill>
                <a:uFillTx/>
                <a:latin typeface="맑은 고딕"/>
                <a:ea typeface="한컴 윤고딕 720"/>
              </a:rPr>
              <a:t>3DS Max </a:t>
            </a:r>
            <a:r>
              <a:rPr lang="en-US" sz="1500" b="0" i="0" u="none" strike="noStrike" kern="1200" cap="none" spc="0" baseline="0">
                <a:solidFill>
                  <a:srgbClr val="3A3838"/>
                </a:solidFill>
                <a:uFillTx/>
                <a:latin typeface="맑은 고딕"/>
                <a:ea typeface="한컴 윤고딕 720"/>
                <a:hlinkClick r:id="rId13"/>
              </a:rPr>
              <a:t>https://www.techjockey.com/detail/autodesk-3ds-max</a:t>
            </a:r>
            <a:endParaRPr lang="en-US" sz="1500" b="0" i="0" u="none" strike="noStrike" kern="1200" cap="none" spc="0" baseline="0">
              <a:solidFill>
                <a:srgbClr val="3A3838"/>
              </a:solidFill>
              <a:uFillTx/>
              <a:latin typeface="맑은 고딕"/>
              <a:ea typeface="한컴 윤고딕 720"/>
            </a:endParaRPr>
          </a:p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500" b="0" i="0" u="none" strike="noStrike" kern="1200" cap="none" spc="0" baseline="0">
                <a:solidFill>
                  <a:srgbClr val="3A3838"/>
                </a:solidFill>
                <a:uFillTx/>
                <a:latin typeface="맑은 고딕"/>
                <a:ea typeface="한컴 윤고딕 720"/>
              </a:rPr>
              <a:t>Z brush 2021 </a:t>
            </a:r>
            <a:r>
              <a:rPr lang="en-US" sz="1500" b="0" i="0" u="none" strike="noStrike" kern="1200" cap="none" spc="0" baseline="0">
                <a:solidFill>
                  <a:srgbClr val="3A3838"/>
                </a:solidFill>
                <a:uFillTx/>
                <a:latin typeface="맑은 고딕"/>
                <a:ea typeface="한컴 윤고딕 720"/>
                <a:hlinkClick r:id="rId14"/>
              </a:rPr>
              <a:t>http://pixologic.com/blog/?s=Z+brush+2021</a:t>
            </a:r>
            <a:endParaRPr lang="en-US" sz="1500" b="0" i="0" u="none" strike="noStrike" kern="1200" cap="none" spc="0" baseline="0">
              <a:solidFill>
                <a:srgbClr val="3A3838"/>
              </a:solidFill>
              <a:uFillTx/>
              <a:latin typeface="맑은 고딕"/>
              <a:ea typeface="한컴 윤고딕 7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02F02DB7-C91F-4AF6-9DA9-546E90FFC0BD}"/>
              </a:ext>
            </a:extLst>
          </p:cNvPr>
          <p:cNvSpPr txBox="1"/>
          <p:nvPr/>
        </p:nvSpPr>
        <p:spPr>
          <a:xfrm>
            <a:off x="3058796" y="5729054"/>
            <a:ext cx="6824304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신규 유저가 기억하기 쉬운 캐릭터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,RPG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게임의 경험치 시스템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다른 플레이어 견제 시스템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이 들어간 오토 배틀 게임을 </a:t>
            </a:r>
            <a:r>
              <a:rPr lang="ko-KR" sz="1800" b="0" i="0" u="none" strike="noStrike" kern="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만든다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.</a:t>
            </a:r>
          </a:p>
        </p:txBody>
      </p:sp>
      <p:pic>
        <p:nvPicPr>
          <p:cNvPr id="3" name="그림 3" descr="빨간색, 장난감이(가) 표시된 사진&#10;&#10;자동 생성된 설명">
            <a:extLst>
              <a:ext uri="{FF2B5EF4-FFF2-40B4-BE49-F238E27FC236}">
                <a16:creationId xmlns:a16="http://schemas.microsoft.com/office/drawing/2014/main" id="{04CFE492-8D23-45CD-9E4C-F975024DF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178" y="1269004"/>
            <a:ext cx="8760381" cy="4320000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4" name="그림 8">
            <a:extLst>
              <a:ext uri="{FF2B5EF4-FFF2-40B4-BE49-F238E27FC236}">
                <a16:creationId xmlns:a16="http://schemas.microsoft.com/office/drawing/2014/main" id="{D4CC8BE6-FC76-4E2B-890D-E78DFE0A4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7098" y="2885242"/>
            <a:ext cx="1064571" cy="1079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그림 9">
            <a:extLst>
              <a:ext uri="{FF2B5EF4-FFF2-40B4-BE49-F238E27FC236}">
                <a16:creationId xmlns:a16="http://schemas.microsoft.com/office/drawing/2014/main" id="{82476B69-EF40-4A8A-AC19-D97BB42F3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7825" y="2077059"/>
            <a:ext cx="1064571" cy="1079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그림 10">
            <a:extLst>
              <a:ext uri="{FF2B5EF4-FFF2-40B4-BE49-F238E27FC236}">
                <a16:creationId xmlns:a16="http://schemas.microsoft.com/office/drawing/2014/main" id="{1F6D0936-35C3-4EFA-880D-08C4A0B62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732" y="3082350"/>
            <a:ext cx="1064571" cy="1079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그림 11">
            <a:extLst>
              <a:ext uri="{FF2B5EF4-FFF2-40B4-BE49-F238E27FC236}">
                <a16:creationId xmlns:a16="http://schemas.microsoft.com/office/drawing/2014/main" id="{DFBB3358-D226-47AE-BA52-3FB06A682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7930" y="3601053"/>
            <a:ext cx="1064571" cy="1079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그림 13">
            <a:extLst>
              <a:ext uri="{FF2B5EF4-FFF2-40B4-BE49-F238E27FC236}">
                <a16:creationId xmlns:a16="http://schemas.microsoft.com/office/drawing/2014/main" id="{E8CFDE1B-FFA2-46EE-B9E6-A418A9AE2C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0557" y="1833243"/>
            <a:ext cx="709711" cy="719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그림 14">
            <a:extLst>
              <a:ext uri="{FF2B5EF4-FFF2-40B4-BE49-F238E27FC236}">
                <a16:creationId xmlns:a16="http://schemas.microsoft.com/office/drawing/2014/main" id="{73E2A863-65DC-4451-BDAE-5D9FC5F5D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0540" y="1905243"/>
            <a:ext cx="709711" cy="719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0" name="그림 15">
            <a:extLst>
              <a:ext uri="{FF2B5EF4-FFF2-40B4-BE49-F238E27FC236}">
                <a16:creationId xmlns:a16="http://schemas.microsoft.com/office/drawing/2014/main" id="{2649DEAA-17AF-4AF9-B19E-A86D8D486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1057" y="1765688"/>
            <a:ext cx="709711" cy="7199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1" name="그림 16">
            <a:extLst>
              <a:ext uri="{FF2B5EF4-FFF2-40B4-BE49-F238E27FC236}">
                <a16:creationId xmlns:a16="http://schemas.microsoft.com/office/drawing/2014/main" id="{508FA5AB-0600-4EA3-81EC-2D88C90853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0772" y="1532113"/>
            <a:ext cx="709711" cy="7199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TextBox 17">
            <a:extLst>
              <a:ext uri="{FF2B5EF4-FFF2-40B4-BE49-F238E27FC236}">
                <a16:creationId xmlns:a16="http://schemas.microsoft.com/office/drawing/2014/main" id="{6CDFC50C-0874-46C4-8B0A-B771AD62D9B8}"/>
              </a:ext>
            </a:extLst>
          </p:cNvPr>
          <p:cNvSpPr txBox="1"/>
          <p:nvPr/>
        </p:nvSpPr>
        <p:spPr>
          <a:xfrm>
            <a:off x="2190116" y="1382033"/>
            <a:ext cx="1367814" cy="175432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시너지</a:t>
            </a: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전사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1/2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궁수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1/2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도적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1/2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마법사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1/2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13" name="직사각형 16">
            <a:extLst>
              <a:ext uri="{FF2B5EF4-FFF2-40B4-BE49-F238E27FC236}">
                <a16:creationId xmlns:a16="http://schemas.microsoft.com/office/drawing/2014/main" id="{0530EE6E-996B-4310-A9D3-2DC00BF5B71B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3D492A0F-D727-41E4-B34F-D0472B0D62E4}"/>
              </a:ext>
            </a:extLst>
          </p:cNvPr>
          <p:cNvSpPr txBox="1"/>
          <p:nvPr/>
        </p:nvSpPr>
        <p:spPr>
          <a:xfrm>
            <a:off x="472187" y="346685"/>
            <a:ext cx="1851788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제작 목표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0">
    <p:bg>
      <p:bgPr>
        <a:solidFill>
          <a:srgbClr val="FFFFFF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8">
            <a:extLst>
              <a:ext uri="{FF2B5EF4-FFF2-40B4-BE49-F238E27FC236}">
                <a16:creationId xmlns:a16="http://schemas.microsoft.com/office/drawing/2014/main" id="{182DC648-7F2D-41FD-8D7D-4F352F895515}"/>
              </a:ext>
            </a:extLst>
          </p:cNvPr>
          <p:cNvSpPr txBox="1"/>
          <p:nvPr/>
        </p:nvSpPr>
        <p:spPr>
          <a:xfrm>
            <a:off x="398413" y="251825"/>
            <a:ext cx="4014243" cy="86177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5000" b="1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CONTENTS</a:t>
            </a:r>
          </a:p>
        </p:txBody>
      </p:sp>
      <p:sp>
        <p:nvSpPr>
          <p:cNvPr id="3" name="TextBox 25">
            <a:extLst>
              <a:ext uri="{FF2B5EF4-FFF2-40B4-BE49-F238E27FC236}">
                <a16:creationId xmlns:a16="http://schemas.microsoft.com/office/drawing/2014/main" id="{D0C28A9A-9030-400D-8F45-59090C68CDE2}"/>
              </a:ext>
            </a:extLst>
          </p:cNvPr>
          <p:cNvSpPr txBox="1"/>
          <p:nvPr/>
        </p:nvSpPr>
        <p:spPr>
          <a:xfrm>
            <a:off x="1336185" y="1767004"/>
            <a:ext cx="4616970" cy="332399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1. </a:t>
            </a:r>
            <a:r>
              <a:rPr lang="ko-KR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개발 방향</a:t>
            </a: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2. </a:t>
            </a:r>
            <a:r>
              <a:rPr lang="ko-KR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메인컨셉</a:t>
            </a: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3. </a:t>
            </a:r>
            <a:r>
              <a:rPr lang="ko-KR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게임 소개 및 게임 방법</a:t>
            </a: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4. </a:t>
            </a:r>
            <a:r>
              <a:rPr lang="ko-KR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타 게임과의 차별성</a:t>
            </a:r>
          </a:p>
        </p:txBody>
      </p:sp>
      <p:sp>
        <p:nvSpPr>
          <p:cNvPr id="4" name="TextBox 26">
            <a:extLst>
              <a:ext uri="{FF2B5EF4-FFF2-40B4-BE49-F238E27FC236}">
                <a16:creationId xmlns:a16="http://schemas.microsoft.com/office/drawing/2014/main" id="{E4CE1E45-3786-4C10-8B12-C12AFC9BED90}"/>
              </a:ext>
            </a:extLst>
          </p:cNvPr>
          <p:cNvSpPr txBox="1"/>
          <p:nvPr/>
        </p:nvSpPr>
        <p:spPr>
          <a:xfrm>
            <a:off x="7171721" y="1767004"/>
            <a:ext cx="3605470" cy="332399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5. </a:t>
            </a:r>
            <a:r>
              <a:rPr lang="ko-KR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기술적 요소</a:t>
            </a: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6. </a:t>
            </a:r>
            <a:r>
              <a:rPr lang="ko-KR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역할분담</a:t>
            </a: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7. </a:t>
            </a:r>
            <a:r>
              <a:rPr lang="ko-KR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개발일정</a:t>
            </a: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8. </a:t>
            </a:r>
            <a:r>
              <a:rPr lang="ko-KR" sz="3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참고문헌 및 출처</a:t>
            </a:r>
            <a:endParaRPr lang="en-US" sz="30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31">
            <a:extLst>
              <a:ext uri="{FF2B5EF4-FFF2-40B4-BE49-F238E27FC236}">
                <a16:creationId xmlns:a16="http://schemas.microsoft.com/office/drawing/2014/main" id="{CD796F2A-3713-4C6E-9937-78059CEEF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1744" y="1829613"/>
            <a:ext cx="5039999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cxnSp>
        <p:nvCxnSpPr>
          <p:cNvPr id="3" name="직선 연결선 8">
            <a:extLst>
              <a:ext uri="{FF2B5EF4-FFF2-40B4-BE49-F238E27FC236}">
                <a16:creationId xmlns:a16="http://schemas.microsoft.com/office/drawing/2014/main" id="{F2AC6512-5289-427C-B5B2-6BB3E087B20B}"/>
              </a:ext>
            </a:extLst>
          </p:cNvPr>
          <p:cNvCxnSpPr/>
          <p:nvPr/>
        </p:nvCxnSpPr>
        <p:spPr>
          <a:xfrm>
            <a:off x="1216188" y="3726198"/>
            <a:ext cx="2059869" cy="0"/>
          </a:xfrm>
          <a:prstGeom prst="straightConnector1">
            <a:avLst/>
          </a:prstGeom>
          <a:noFill/>
          <a:ln w="6345" cap="flat">
            <a:solidFill>
              <a:srgbClr val="FFFFFF"/>
            </a:solidFill>
            <a:custDash>
              <a:ds d="300173" sp="300173"/>
            </a:custDash>
            <a:miter/>
          </a:ln>
        </p:spPr>
      </p:cxnSp>
      <p:cxnSp>
        <p:nvCxnSpPr>
          <p:cNvPr id="4" name="직선 연결선 10">
            <a:extLst>
              <a:ext uri="{FF2B5EF4-FFF2-40B4-BE49-F238E27FC236}">
                <a16:creationId xmlns:a16="http://schemas.microsoft.com/office/drawing/2014/main" id="{7B6D07FB-8843-4F04-82BF-48DC80E4B5D0}"/>
              </a:ext>
            </a:extLst>
          </p:cNvPr>
          <p:cNvCxnSpPr/>
          <p:nvPr/>
        </p:nvCxnSpPr>
        <p:spPr>
          <a:xfrm>
            <a:off x="1216188" y="922437"/>
            <a:ext cx="2059869" cy="0"/>
          </a:xfrm>
          <a:prstGeom prst="straightConnector1">
            <a:avLst/>
          </a:prstGeom>
          <a:noFill/>
          <a:ln w="6345" cap="flat">
            <a:solidFill>
              <a:srgbClr val="FFFFFF"/>
            </a:solidFill>
            <a:custDash>
              <a:ds d="300173" sp="300173"/>
            </a:custDash>
            <a:miter/>
          </a:ln>
        </p:spPr>
      </p:cxnSp>
      <p:cxnSp>
        <p:nvCxnSpPr>
          <p:cNvPr id="5" name="직선 연결선 9">
            <a:extLst>
              <a:ext uri="{FF2B5EF4-FFF2-40B4-BE49-F238E27FC236}">
                <a16:creationId xmlns:a16="http://schemas.microsoft.com/office/drawing/2014/main" id="{AC9B2DEF-9D0F-49CB-B493-4D12CD40EA82}"/>
              </a:ext>
            </a:extLst>
          </p:cNvPr>
          <p:cNvCxnSpPr/>
          <p:nvPr/>
        </p:nvCxnSpPr>
        <p:spPr>
          <a:xfrm>
            <a:off x="943660" y="3715298"/>
            <a:ext cx="2332397" cy="10900"/>
          </a:xfrm>
          <a:prstGeom prst="straightConnector1">
            <a:avLst/>
          </a:prstGeom>
          <a:noFill/>
          <a:ln w="6345" cap="flat">
            <a:solidFill>
              <a:srgbClr val="FFFFFF"/>
            </a:solidFill>
            <a:custDash>
              <a:ds d="300173" sp="300173"/>
            </a:custDash>
            <a:miter/>
          </a:ln>
        </p:spPr>
      </p:cxnSp>
      <p:cxnSp>
        <p:nvCxnSpPr>
          <p:cNvPr id="6" name="직선 연결선 11">
            <a:extLst>
              <a:ext uri="{FF2B5EF4-FFF2-40B4-BE49-F238E27FC236}">
                <a16:creationId xmlns:a16="http://schemas.microsoft.com/office/drawing/2014/main" id="{31983658-BE8F-48F2-8654-74E65504C1E5}"/>
              </a:ext>
            </a:extLst>
          </p:cNvPr>
          <p:cNvCxnSpPr/>
          <p:nvPr/>
        </p:nvCxnSpPr>
        <p:spPr>
          <a:xfrm>
            <a:off x="943660" y="922437"/>
            <a:ext cx="2332397" cy="0"/>
          </a:xfrm>
          <a:prstGeom prst="straightConnector1">
            <a:avLst/>
          </a:prstGeom>
          <a:noFill/>
          <a:ln w="6345" cap="flat">
            <a:solidFill>
              <a:srgbClr val="FFFFFF"/>
            </a:solidFill>
            <a:custDash>
              <a:ds d="300173" sp="300173"/>
            </a:custDash>
            <a:miter/>
          </a:ln>
        </p:spPr>
      </p:cxnSp>
      <p:sp>
        <p:nvSpPr>
          <p:cNvPr id="7" name="TextBox 14">
            <a:extLst>
              <a:ext uri="{FF2B5EF4-FFF2-40B4-BE49-F238E27FC236}">
                <a16:creationId xmlns:a16="http://schemas.microsoft.com/office/drawing/2014/main" id="{07DF49A8-8901-4C34-AFE0-7293D98DE337}"/>
              </a:ext>
            </a:extLst>
          </p:cNvPr>
          <p:cNvSpPr txBox="1"/>
          <p:nvPr/>
        </p:nvSpPr>
        <p:spPr>
          <a:xfrm>
            <a:off x="436278" y="898791"/>
            <a:ext cx="4993675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현재 가장 인기있는 장르는 무엇인가</a:t>
            </a:r>
            <a:r>
              <a:rPr lang="en-US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?</a:t>
            </a:r>
          </a:p>
        </p:txBody>
      </p:sp>
      <p:pic>
        <p:nvPicPr>
          <p:cNvPr id="8" name="그림 33">
            <a:extLst>
              <a:ext uri="{FF2B5EF4-FFF2-40B4-BE49-F238E27FC236}">
                <a16:creationId xmlns:a16="http://schemas.microsoft.com/office/drawing/2014/main" id="{C121E270-C49F-42CA-B684-2311A0C28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60" y="1829613"/>
            <a:ext cx="5038554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9" name="TextBox 14">
            <a:extLst>
              <a:ext uri="{FF2B5EF4-FFF2-40B4-BE49-F238E27FC236}">
                <a16:creationId xmlns:a16="http://schemas.microsoft.com/office/drawing/2014/main" id="{3367E406-230A-4DFF-8E03-F57C22C137B1}"/>
              </a:ext>
            </a:extLst>
          </p:cNvPr>
          <p:cNvSpPr txBox="1"/>
          <p:nvPr/>
        </p:nvSpPr>
        <p:spPr>
          <a:xfrm>
            <a:off x="472187" y="346685"/>
            <a:ext cx="2460933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01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개발 방향</a:t>
            </a: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7E75AF87-2277-4999-8131-00E5EF82F81B}"/>
              </a:ext>
            </a:extLst>
          </p:cNvPr>
          <p:cNvSpPr txBox="1"/>
          <p:nvPr/>
        </p:nvSpPr>
        <p:spPr>
          <a:xfrm>
            <a:off x="472187" y="4636940"/>
            <a:ext cx="581922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모바일 게임 장르 중 가장 인기있는 장르는 퍼즐 이다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.</a:t>
            </a:r>
          </a:p>
        </p:txBody>
      </p:sp>
      <p:sp>
        <p:nvSpPr>
          <p:cNvPr id="11" name="TextBox 16">
            <a:extLst>
              <a:ext uri="{FF2B5EF4-FFF2-40B4-BE49-F238E27FC236}">
                <a16:creationId xmlns:a16="http://schemas.microsoft.com/office/drawing/2014/main" id="{F49741B5-894B-4A62-B549-E421B97D49D8}"/>
              </a:ext>
            </a:extLst>
          </p:cNvPr>
          <p:cNvSpPr txBox="1"/>
          <p:nvPr/>
        </p:nvSpPr>
        <p:spPr>
          <a:xfrm>
            <a:off x="6201744" y="4636940"/>
            <a:ext cx="586571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PC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게임 장르 중 가장 인기있는 장르는 롤플레잉 이다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.</a:t>
            </a:r>
          </a:p>
        </p:txBody>
      </p:sp>
      <p:sp>
        <p:nvSpPr>
          <p:cNvPr id="12" name="TextBox 17">
            <a:extLst>
              <a:ext uri="{FF2B5EF4-FFF2-40B4-BE49-F238E27FC236}">
                <a16:creationId xmlns:a16="http://schemas.microsoft.com/office/drawing/2014/main" id="{9FC39D55-A962-49C8-9429-F85568D9E8D3}"/>
              </a:ext>
            </a:extLst>
          </p:cNvPr>
          <p:cNvSpPr txBox="1"/>
          <p:nvPr/>
        </p:nvSpPr>
        <p:spPr>
          <a:xfrm>
            <a:off x="2382332" y="5755041"/>
            <a:ext cx="7818165" cy="43088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2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롤플레잉 요소와 퍼즐 요소를 합한 오토 배틀 게임을 만든다</a:t>
            </a:r>
            <a:r>
              <a:rPr lang="en-US" sz="22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.</a:t>
            </a: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1CF0C80E-ED4B-4FA0-AC0F-5E9AD09C54D4}"/>
              </a:ext>
            </a:extLst>
          </p:cNvPr>
          <p:cNvSpPr txBox="1"/>
          <p:nvPr/>
        </p:nvSpPr>
        <p:spPr>
          <a:xfrm>
            <a:off x="875217" y="3941301"/>
            <a:ext cx="5016114" cy="24622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[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한국 콘텐츠진흥원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 “2021 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게임이용자 실태조사” 중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91p 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모바일 게임 주 이용 장르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] </a:t>
            </a:r>
          </a:p>
        </p:txBody>
      </p:sp>
      <p:sp>
        <p:nvSpPr>
          <p:cNvPr id="14" name="TextBox 19">
            <a:extLst>
              <a:ext uri="{FF2B5EF4-FFF2-40B4-BE49-F238E27FC236}">
                <a16:creationId xmlns:a16="http://schemas.microsoft.com/office/drawing/2014/main" id="{2938CA8C-8F60-4E6F-9EE3-167491514FD4}"/>
              </a:ext>
            </a:extLst>
          </p:cNvPr>
          <p:cNvSpPr txBox="1"/>
          <p:nvPr/>
        </p:nvSpPr>
        <p:spPr>
          <a:xfrm>
            <a:off x="6567193" y="3941301"/>
            <a:ext cx="4786884" cy="24622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[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한국 콘텐츠진흥원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 “2021 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게임이용자 실태조사” 중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60p PC 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게임 주 이용 장르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] </a:t>
            </a:r>
          </a:p>
        </p:txBody>
      </p:sp>
      <p:sp>
        <p:nvSpPr>
          <p:cNvPr id="15" name="직사각형 16">
            <a:extLst>
              <a:ext uri="{FF2B5EF4-FFF2-40B4-BE49-F238E27FC236}">
                <a16:creationId xmlns:a16="http://schemas.microsoft.com/office/drawing/2014/main" id="{01B6F0D7-C49D-4523-81C8-6670F470FA0F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4">
            <a:extLst>
              <a:ext uri="{FF2B5EF4-FFF2-40B4-BE49-F238E27FC236}">
                <a16:creationId xmlns:a16="http://schemas.microsoft.com/office/drawing/2014/main" id="{51B4DEE3-0C35-4B00-8090-9BEDB9232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294" y="1449607"/>
            <a:ext cx="3832515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3" name="TextBox 14">
            <a:extLst>
              <a:ext uri="{FF2B5EF4-FFF2-40B4-BE49-F238E27FC236}">
                <a16:creationId xmlns:a16="http://schemas.microsoft.com/office/drawing/2014/main" id="{8D331967-C785-446F-92CA-BCD4D2340783}"/>
              </a:ext>
            </a:extLst>
          </p:cNvPr>
          <p:cNvSpPr txBox="1"/>
          <p:nvPr/>
        </p:nvSpPr>
        <p:spPr>
          <a:xfrm>
            <a:off x="436278" y="898791"/>
            <a:ext cx="6782626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400" b="0" i="0" u="none" strike="noStrike" kern="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오토 배틀 게임</a:t>
            </a:r>
            <a:r>
              <a:rPr lang="en-US" sz="2400" b="0" i="0" u="none" strike="noStrike" kern="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, </a:t>
            </a:r>
            <a:r>
              <a:rPr lang="ko-KR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신규유저의</a:t>
            </a:r>
            <a:r>
              <a:rPr lang="en-US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 </a:t>
            </a:r>
            <a:r>
              <a:rPr lang="ko-KR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진입장벽과</a:t>
            </a:r>
            <a:r>
              <a:rPr lang="en-US" sz="2400" b="0" i="0" u="none" strike="noStrike" kern="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 </a:t>
            </a:r>
            <a:r>
              <a:rPr lang="ko-KR" sz="2400" b="0" i="0" u="none" strike="noStrike" kern="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게임의 재미</a:t>
            </a:r>
            <a:endParaRPr lang="en-US" sz="2400" b="0" i="0" u="none" strike="noStrike" kern="1200" cap="none" spc="-150" baseline="0">
              <a:solidFill>
                <a:srgbClr val="3C3C3C"/>
              </a:solidFill>
              <a:uFillTx/>
              <a:latin typeface="맑은 고딕"/>
              <a:ea typeface="나눔바른고딕"/>
            </a:endParaRP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150978EE-C46A-42D1-A163-63FE03942812}"/>
              </a:ext>
            </a:extLst>
          </p:cNvPr>
          <p:cNvSpPr txBox="1"/>
          <p:nvPr/>
        </p:nvSpPr>
        <p:spPr>
          <a:xfrm>
            <a:off x="472187" y="346685"/>
            <a:ext cx="2460933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01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개발 방향</a:t>
            </a:r>
          </a:p>
        </p:txBody>
      </p:sp>
      <p:pic>
        <p:nvPicPr>
          <p:cNvPr id="5" name="그림 8">
            <a:extLst>
              <a:ext uri="{FF2B5EF4-FFF2-40B4-BE49-F238E27FC236}">
                <a16:creationId xmlns:a16="http://schemas.microsoft.com/office/drawing/2014/main" id="{4E7DC475-E23D-4E6B-AF4D-0CFC42E26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87" y="1452826"/>
            <a:ext cx="3799322" cy="4320000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6" name="TextBox 11">
            <a:extLst>
              <a:ext uri="{FF2B5EF4-FFF2-40B4-BE49-F238E27FC236}">
                <a16:creationId xmlns:a16="http://schemas.microsoft.com/office/drawing/2014/main" id="{7EFA3C83-43AF-484E-9E7C-A73E0698598F}"/>
              </a:ext>
            </a:extLst>
          </p:cNvPr>
          <p:cNvSpPr txBox="1"/>
          <p:nvPr/>
        </p:nvSpPr>
        <p:spPr>
          <a:xfrm>
            <a:off x="8065" y="5772826"/>
            <a:ext cx="4727576" cy="24622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[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출처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: 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이원혁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 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김효남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“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오토배틀러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장르의 향후 발전 방향성에 대한 연구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”,p655]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02A205AF-D4A5-46B2-AD77-EFFBD24668E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591083" y="1449607"/>
            <a:ext cx="3009839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8" name="TextBox 13">
            <a:extLst>
              <a:ext uri="{FF2B5EF4-FFF2-40B4-BE49-F238E27FC236}">
                <a16:creationId xmlns:a16="http://schemas.microsoft.com/office/drawing/2014/main" id="{2DE7BB45-695C-4DDD-946D-D61EF874DDD4}"/>
              </a:ext>
            </a:extLst>
          </p:cNvPr>
          <p:cNvSpPr txBox="1"/>
          <p:nvPr/>
        </p:nvSpPr>
        <p:spPr>
          <a:xfrm>
            <a:off x="8536545" y="3285183"/>
            <a:ext cx="2600389" cy="40011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[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출처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: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롤체지지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,2021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년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12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월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11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일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https://lolchess.gg/champions/set6/swain</a:t>
            </a:r>
          </a:p>
        </p:txBody>
      </p:sp>
      <p:sp>
        <p:nvSpPr>
          <p:cNvPr id="9" name="TextBox 15">
            <a:extLst>
              <a:ext uri="{FF2B5EF4-FFF2-40B4-BE49-F238E27FC236}">
                <a16:creationId xmlns:a16="http://schemas.microsoft.com/office/drawing/2014/main" id="{E467D300-B506-429F-BE3F-9657E9248527}"/>
              </a:ext>
            </a:extLst>
          </p:cNvPr>
          <p:cNvSpPr txBox="1"/>
          <p:nvPr/>
        </p:nvSpPr>
        <p:spPr>
          <a:xfrm>
            <a:off x="4783784" y="3285183"/>
            <a:ext cx="2624437" cy="40011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[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출처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: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김작가의 취향 존중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,2019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년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2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월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2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일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https://rlawkrrk.tistory.com/1191</a:t>
            </a:r>
          </a:p>
        </p:txBody>
      </p:sp>
      <p:sp>
        <p:nvSpPr>
          <p:cNvPr id="10" name="TextBox 19">
            <a:extLst>
              <a:ext uri="{FF2B5EF4-FFF2-40B4-BE49-F238E27FC236}">
                <a16:creationId xmlns:a16="http://schemas.microsoft.com/office/drawing/2014/main" id="{6BBA25E8-6A85-4CE0-B433-1D7F4EB26220}"/>
              </a:ext>
            </a:extLst>
          </p:cNvPr>
          <p:cNvSpPr txBox="1"/>
          <p:nvPr/>
        </p:nvSpPr>
        <p:spPr>
          <a:xfrm>
            <a:off x="4385663" y="3635178"/>
            <a:ext cx="7806333" cy="86978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신규 유저는 기존 게임 캐릭터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IP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에 적응하는 것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 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수 많은 캐릭터 공부에 많은 시간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노력이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필요하며 신규 유저의 진입장벽은 높아질 수 밖에 없다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.</a:t>
            </a:r>
          </a:p>
        </p:txBody>
      </p:sp>
      <p:pic>
        <p:nvPicPr>
          <p:cNvPr id="11" name="그림 27" descr="텍스트이(가) 표시된 사진&#10;&#10;자동 생성된 설명">
            <a:extLst>
              <a:ext uri="{FF2B5EF4-FFF2-40B4-BE49-F238E27FC236}">
                <a16:creationId xmlns:a16="http://schemas.microsoft.com/office/drawing/2014/main" id="{3A0194E9-F917-432A-AA95-22B241BE2C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8487" y="4623791"/>
            <a:ext cx="5120685" cy="1079997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</p:pic>
      <p:sp>
        <p:nvSpPr>
          <p:cNvPr id="12" name="TextBox 26">
            <a:extLst>
              <a:ext uri="{FF2B5EF4-FFF2-40B4-BE49-F238E27FC236}">
                <a16:creationId xmlns:a16="http://schemas.microsoft.com/office/drawing/2014/main" id="{35C3F3E2-741A-464F-B564-272AFCC9C8C3}"/>
              </a:ext>
            </a:extLst>
          </p:cNvPr>
          <p:cNvSpPr txBox="1"/>
          <p:nvPr/>
        </p:nvSpPr>
        <p:spPr>
          <a:xfrm>
            <a:off x="5013792" y="6134224"/>
            <a:ext cx="704551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승리 확률이 높은 조합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=&gt;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많은 플레이어가 시도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=&gt; 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지루함을 느낌</a:t>
            </a:r>
          </a:p>
        </p:txBody>
      </p:sp>
      <p:sp>
        <p:nvSpPr>
          <p:cNvPr id="13" name="TextBox 29">
            <a:extLst>
              <a:ext uri="{FF2B5EF4-FFF2-40B4-BE49-F238E27FC236}">
                <a16:creationId xmlns:a16="http://schemas.microsoft.com/office/drawing/2014/main" id="{77D65596-DC7D-45F8-9B24-5F51D5E06A75}"/>
              </a:ext>
            </a:extLst>
          </p:cNvPr>
          <p:cNvSpPr txBox="1"/>
          <p:nvPr/>
        </p:nvSpPr>
        <p:spPr>
          <a:xfrm>
            <a:off x="5853632" y="5714305"/>
            <a:ext cx="4727576" cy="24622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[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출처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: 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이원혁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 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김효남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“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오토배틀러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ko-KR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장르의 향후 발전 방향성에 대한 연구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”,p653]</a:t>
            </a:r>
          </a:p>
        </p:txBody>
      </p:sp>
      <p:sp>
        <p:nvSpPr>
          <p:cNvPr id="14" name="직사각형 16">
            <a:extLst>
              <a:ext uri="{FF2B5EF4-FFF2-40B4-BE49-F238E27FC236}">
                <a16:creationId xmlns:a16="http://schemas.microsoft.com/office/drawing/2014/main" id="{4DBE5AF2-E209-4A8A-AC15-0B71C4D49722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3">
            <a:extLst>
              <a:ext uri="{FF2B5EF4-FFF2-40B4-BE49-F238E27FC236}">
                <a16:creationId xmlns:a16="http://schemas.microsoft.com/office/drawing/2014/main" id="{38E1A799-3E32-464B-A127-0910E860E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55" y="531229"/>
            <a:ext cx="6400022" cy="3600001"/>
          </a:xfrm>
          <a:prstGeom prst="rect">
            <a:avLst/>
          </a:prstGeom>
          <a:noFill/>
          <a:ln cap="flat">
            <a:noFill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3" name="그림 17">
            <a:extLst>
              <a:ext uri="{FF2B5EF4-FFF2-40B4-BE49-F238E27FC236}">
                <a16:creationId xmlns:a16="http://schemas.microsoft.com/office/drawing/2014/main" id="{291AB94E-8A7F-4CE7-B5E3-DD62FF411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55" y="3493657"/>
            <a:ext cx="6400022" cy="360000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TextBox 6">
            <a:extLst>
              <a:ext uri="{FF2B5EF4-FFF2-40B4-BE49-F238E27FC236}">
                <a16:creationId xmlns:a16="http://schemas.microsoft.com/office/drawing/2014/main" id="{1993A168-25A4-4A05-9543-A9D3638760DC}"/>
              </a:ext>
            </a:extLst>
          </p:cNvPr>
          <p:cNvSpPr txBox="1"/>
          <p:nvPr/>
        </p:nvSpPr>
        <p:spPr>
          <a:xfrm>
            <a:off x="472187" y="346685"/>
            <a:ext cx="2460933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02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메인 컨셉</a:t>
            </a: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9F351F21-1A1D-463D-8307-6314380F5D06}"/>
              </a:ext>
            </a:extLst>
          </p:cNvPr>
          <p:cNvSpPr txBox="1"/>
          <p:nvPr/>
        </p:nvSpPr>
        <p:spPr>
          <a:xfrm>
            <a:off x="6915204" y="2008068"/>
            <a:ext cx="3743334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눈에 보이는 캐릭터 모델을 통하여</a:t>
            </a:r>
            <a:endParaRPr lang="en-US" sz="18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캐릭터의 직업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, 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특성을 캐치한다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.</a:t>
            </a:r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070178E0-DCC7-4D19-B160-B120B859B41B}"/>
              </a:ext>
            </a:extLst>
          </p:cNvPr>
          <p:cNvSpPr txBox="1"/>
          <p:nvPr/>
        </p:nvSpPr>
        <p:spPr>
          <a:xfrm>
            <a:off x="6915204" y="5108990"/>
            <a:ext cx="4997269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PC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게임 인기장르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RPG 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게임의 경험치 시스템을</a:t>
            </a:r>
            <a:endParaRPr lang="en-US" sz="1800" b="1" i="0" u="none" strike="noStrike" kern="1200" cap="none" spc="0" baseline="0">
              <a:solidFill>
                <a:srgbClr val="000000"/>
              </a:solidFill>
              <a:uFillTx/>
              <a:latin typeface="맑은 고딕"/>
              <a:ea typeface="맑은 고딕" pitchFamily="50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차용하여 키우는 재미를 준다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.</a:t>
            </a:r>
          </a:p>
        </p:txBody>
      </p:sp>
      <p:sp>
        <p:nvSpPr>
          <p:cNvPr id="7" name="직사각형 16">
            <a:extLst>
              <a:ext uri="{FF2B5EF4-FFF2-40B4-BE49-F238E27FC236}">
                <a16:creationId xmlns:a16="http://schemas.microsoft.com/office/drawing/2014/main" id="{CE95E89F-73C8-4FED-A855-3D4110F3DDE1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5">
            <a:extLst>
              <a:ext uri="{FF2B5EF4-FFF2-40B4-BE49-F238E27FC236}">
                <a16:creationId xmlns:a16="http://schemas.microsoft.com/office/drawing/2014/main" id="{85D1F6F1-5E22-4F31-B34C-F505F7F98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296" y="1269004"/>
            <a:ext cx="10390254" cy="4320000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3" name="TextBox 4">
            <a:extLst>
              <a:ext uri="{FF2B5EF4-FFF2-40B4-BE49-F238E27FC236}">
                <a16:creationId xmlns:a16="http://schemas.microsoft.com/office/drawing/2014/main" id="{B62D5020-4F55-4A00-A4CE-847E8AD15663}"/>
              </a:ext>
            </a:extLst>
          </p:cNvPr>
          <p:cNvSpPr txBox="1"/>
          <p:nvPr/>
        </p:nvSpPr>
        <p:spPr>
          <a:xfrm>
            <a:off x="472187" y="346685"/>
            <a:ext cx="2460933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02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메인 컨셉</a:t>
            </a: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321AC11D-A686-4C8A-8A71-F4E7248B1DEE}"/>
              </a:ext>
            </a:extLst>
          </p:cNvPr>
          <p:cNvSpPr txBox="1"/>
          <p:nvPr/>
        </p:nvSpPr>
        <p:spPr>
          <a:xfrm>
            <a:off x="3073088" y="5957316"/>
            <a:ext cx="6357832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나와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ko-KR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같은 조합을 짜는 플레이어를 견제하여 우승을 노린다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.</a:t>
            </a:r>
          </a:p>
        </p:txBody>
      </p:sp>
      <p:sp>
        <p:nvSpPr>
          <p:cNvPr id="5" name="직사각형 16">
            <a:extLst>
              <a:ext uri="{FF2B5EF4-FFF2-40B4-BE49-F238E27FC236}">
                <a16:creationId xmlns:a16="http://schemas.microsoft.com/office/drawing/2014/main" id="{05916E06-914F-445E-BF5A-19CD3980F73E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1">
            <a:extLst>
              <a:ext uri="{FF2B5EF4-FFF2-40B4-BE49-F238E27FC236}">
                <a16:creationId xmlns:a16="http://schemas.microsoft.com/office/drawing/2014/main" id="{03F4A9E3-9B48-4C3F-8940-66698C93F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08" y="1841729"/>
            <a:ext cx="3200006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3" name="TextBox 14">
            <a:extLst>
              <a:ext uri="{FF2B5EF4-FFF2-40B4-BE49-F238E27FC236}">
                <a16:creationId xmlns:a16="http://schemas.microsoft.com/office/drawing/2014/main" id="{9E995312-6982-4C46-B6BF-361ACCF084CA}"/>
              </a:ext>
            </a:extLst>
          </p:cNvPr>
          <p:cNvSpPr txBox="1"/>
          <p:nvPr/>
        </p:nvSpPr>
        <p:spPr>
          <a:xfrm>
            <a:off x="472187" y="936437"/>
            <a:ext cx="1428594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게임 루프</a:t>
            </a:r>
            <a:endParaRPr lang="en-US" sz="2400" b="0" i="0" u="none" strike="noStrike" kern="1200" cap="none" spc="-150" baseline="0">
              <a:solidFill>
                <a:srgbClr val="3C3C3C"/>
              </a:solidFill>
              <a:uFillTx/>
              <a:latin typeface="맑은 고딕"/>
              <a:ea typeface="나눔바른고딕"/>
            </a:endParaRPr>
          </a:p>
        </p:txBody>
      </p:sp>
      <p:sp>
        <p:nvSpPr>
          <p:cNvPr id="4" name="TextBox 23">
            <a:extLst>
              <a:ext uri="{FF2B5EF4-FFF2-40B4-BE49-F238E27FC236}">
                <a16:creationId xmlns:a16="http://schemas.microsoft.com/office/drawing/2014/main" id="{3CEC01E8-8890-4E42-BCDE-F48D605FF217}"/>
              </a:ext>
            </a:extLst>
          </p:cNvPr>
          <p:cNvSpPr txBox="1"/>
          <p:nvPr/>
        </p:nvSpPr>
        <p:spPr>
          <a:xfrm>
            <a:off x="472187" y="346685"/>
            <a:ext cx="4512774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03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게임소개 및 게임방법</a:t>
            </a:r>
          </a:p>
        </p:txBody>
      </p:sp>
      <p:pic>
        <p:nvPicPr>
          <p:cNvPr id="5" name="그림 27">
            <a:extLst>
              <a:ext uri="{FF2B5EF4-FFF2-40B4-BE49-F238E27FC236}">
                <a16:creationId xmlns:a16="http://schemas.microsoft.com/office/drawing/2014/main" id="{DF33640B-1F32-46F4-A740-6B7D0F103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6627" y="1833454"/>
            <a:ext cx="3199997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6" name="그림 29">
            <a:extLst>
              <a:ext uri="{FF2B5EF4-FFF2-40B4-BE49-F238E27FC236}">
                <a16:creationId xmlns:a16="http://schemas.microsoft.com/office/drawing/2014/main" id="{311661EC-E28F-495E-86DC-0F795B81B3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6163" y="1841729"/>
            <a:ext cx="3199997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7" name="TextBox 31">
            <a:extLst>
              <a:ext uri="{FF2B5EF4-FFF2-40B4-BE49-F238E27FC236}">
                <a16:creationId xmlns:a16="http://schemas.microsoft.com/office/drawing/2014/main" id="{F8A2F3E9-89E9-41A2-B199-477D82840D36}"/>
              </a:ext>
            </a:extLst>
          </p:cNvPr>
          <p:cNvSpPr txBox="1"/>
          <p:nvPr/>
        </p:nvSpPr>
        <p:spPr>
          <a:xfrm>
            <a:off x="500780" y="4054595"/>
            <a:ext cx="328167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유닛을 구매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하여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시너지 조합</a:t>
            </a:r>
          </a:p>
        </p:txBody>
      </p:sp>
      <p:sp>
        <p:nvSpPr>
          <p:cNvPr id="8" name="TextBox 32">
            <a:extLst>
              <a:ext uri="{FF2B5EF4-FFF2-40B4-BE49-F238E27FC236}">
                <a16:creationId xmlns:a16="http://schemas.microsoft.com/office/drawing/2014/main" id="{C9C9A4FC-3B48-4061-BA75-5DD077F8D0D4}"/>
              </a:ext>
            </a:extLst>
          </p:cNvPr>
          <p:cNvSpPr txBox="1"/>
          <p:nvPr/>
        </p:nvSpPr>
        <p:spPr>
          <a:xfrm>
            <a:off x="4305790" y="4068796"/>
            <a:ext cx="328167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유닛 배치 하여 시너지 활성화</a:t>
            </a:r>
          </a:p>
        </p:txBody>
      </p:sp>
      <p:sp>
        <p:nvSpPr>
          <p:cNvPr id="9" name="TextBox 33">
            <a:extLst>
              <a:ext uri="{FF2B5EF4-FFF2-40B4-BE49-F238E27FC236}">
                <a16:creationId xmlns:a16="http://schemas.microsoft.com/office/drawing/2014/main" id="{BEA36D0A-C037-43F6-A061-9B9C66047912}"/>
              </a:ext>
            </a:extLst>
          </p:cNvPr>
          <p:cNvSpPr txBox="1"/>
          <p:nvPr/>
        </p:nvSpPr>
        <p:spPr>
          <a:xfrm>
            <a:off x="8859575" y="4037551"/>
            <a:ext cx="1733162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적 유닛과 대결</a:t>
            </a:r>
          </a:p>
        </p:txBody>
      </p:sp>
      <p:sp>
        <p:nvSpPr>
          <p:cNvPr id="10" name="화살표: 오른쪽 34">
            <a:extLst>
              <a:ext uri="{FF2B5EF4-FFF2-40B4-BE49-F238E27FC236}">
                <a16:creationId xmlns:a16="http://schemas.microsoft.com/office/drawing/2014/main" id="{5DA2DAF3-B106-45AB-9941-8A228F34BAEE}"/>
              </a:ext>
            </a:extLst>
          </p:cNvPr>
          <p:cNvSpPr/>
          <p:nvPr/>
        </p:nvSpPr>
        <p:spPr>
          <a:xfrm>
            <a:off x="3852175" y="2660190"/>
            <a:ext cx="360218" cy="281735"/>
          </a:xfrm>
          <a:custGeom>
            <a:avLst>
              <a:gd name="f0" fmla="val 13153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11" name="화살표: 오른쪽 35">
            <a:extLst>
              <a:ext uri="{FF2B5EF4-FFF2-40B4-BE49-F238E27FC236}">
                <a16:creationId xmlns:a16="http://schemas.microsoft.com/office/drawing/2014/main" id="{2AB0CEDC-B361-426D-BACC-6143CEB1AD18}"/>
              </a:ext>
            </a:extLst>
          </p:cNvPr>
          <p:cNvSpPr/>
          <p:nvPr/>
        </p:nvSpPr>
        <p:spPr>
          <a:xfrm>
            <a:off x="7655393" y="2660190"/>
            <a:ext cx="360218" cy="281735"/>
          </a:xfrm>
          <a:custGeom>
            <a:avLst>
              <a:gd name="f0" fmla="val 13153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12" name="타원 36">
            <a:extLst>
              <a:ext uri="{FF2B5EF4-FFF2-40B4-BE49-F238E27FC236}">
                <a16:creationId xmlns:a16="http://schemas.microsoft.com/office/drawing/2014/main" id="{41D8394E-EEF7-40EE-A6B3-A76B47CA5665}"/>
              </a:ext>
            </a:extLst>
          </p:cNvPr>
          <p:cNvSpPr/>
          <p:nvPr/>
        </p:nvSpPr>
        <p:spPr>
          <a:xfrm>
            <a:off x="1694492" y="5680362"/>
            <a:ext cx="830942" cy="830942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C000"/>
          </a:solidFill>
          <a:ln w="12701" cap="flat">
            <a:solidFill>
              <a:srgbClr val="BC8C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1</a:t>
            </a:r>
          </a:p>
        </p:txBody>
      </p:sp>
      <p:sp>
        <p:nvSpPr>
          <p:cNvPr id="13" name="타원 38">
            <a:extLst>
              <a:ext uri="{FF2B5EF4-FFF2-40B4-BE49-F238E27FC236}">
                <a16:creationId xmlns:a16="http://schemas.microsoft.com/office/drawing/2014/main" id="{CA0BB287-D34C-48AE-8635-2995FFA7AE21}"/>
              </a:ext>
            </a:extLst>
          </p:cNvPr>
          <p:cNvSpPr/>
          <p:nvPr/>
        </p:nvSpPr>
        <p:spPr>
          <a:xfrm>
            <a:off x="5600727" y="5680362"/>
            <a:ext cx="830942" cy="830942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AFABAB"/>
          </a:solidFill>
          <a:ln w="12701" cap="flat">
            <a:solidFill>
              <a:srgbClr val="767171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2</a:t>
            </a:r>
          </a:p>
        </p:txBody>
      </p:sp>
      <p:sp>
        <p:nvSpPr>
          <p:cNvPr id="14" name="타원 39">
            <a:extLst>
              <a:ext uri="{FF2B5EF4-FFF2-40B4-BE49-F238E27FC236}">
                <a16:creationId xmlns:a16="http://schemas.microsoft.com/office/drawing/2014/main" id="{0FEA5CE6-E341-44ED-A10D-819268893331}"/>
              </a:ext>
            </a:extLst>
          </p:cNvPr>
          <p:cNvSpPr/>
          <p:nvPr/>
        </p:nvSpPr>
        <p:spPr>
          <a:xfrm>
            <a:off x="9380262" y="5680362"/>
            <a:ext cx="830942" cy="830942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AFABAB"/>
          </a:solidFill>
          <a:ln w="12701" cap="flat">
            <a:solidFill>
              <a:srgbClr val="767171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3</a:t>
            </a:r>
          </a:p>
        </p:txBody>
      </p:sp>
      <p:sp>
        <p:nvSpPr>
          <p:cNvPr id="15" name="화살표: 오른쪽 42">
            <a:extLst>
              <a:ext uri="{FF2B5EF4-FFF2-40B4-BE49-F238E27FC236}">
                <a16:creationId xmlns:a16="http://schemas.microsoft.com/office/drawing/2014/main" id="{7D249CE9-AB11-4C9F-959E-20B9CC402C51}"/>
              </a:ext>
            </a:extLst>
          </p:cNvPr>
          <p:cNvSpPr/>
          <p:nvPr/>
        </p:nvSpPr>
        <p:spPr>
          <a:xfrm>
            <a:off x="2820878" y="6095838"/>
            <a:ext cx="2574886" cy="120234"/>
          </a:xfrm>
          <a:custGeom>
            <a:avLst>
              <a:gd name="f0" fmla="val 21096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16" name="화살표: 오른쪽 43">
            <a:extLst>
              <a:ext uri="{FF2B5EF4-FFF2-40B4-BE49-F238E27FC236}">
                <a16:creationId xmlns:a16="http://schemas.microsoft.com/office/drawing/2014/main" id="{F1AD64CF-99EF-4298-8254-477172430EB4}"/>
              </a:ext>
            </a:extLst>
          </p:cNvPr>
          <p:cNvSpPr/>
          <p:nvPr/>
        </p:nvSpPr>
        <p:spPr>
          <a:xfrm>
            <a:off x="6636632" y="6035716"/>
            <a:ext cx="2574886" cy="120234"/>
          </a:xfrm>
          <a:custGeom>
            <a:avLst>
              <a:gd name="f0" fmla="val 21096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17" name="TextBox 46">
            <a:extLst>
              <a:ext uri="{FF2B5EF4-FFF2-40B4-BE49-F238E27FC236}">
                <a16:creationId xmlns:a16="http://schemas.microsoft.com/office/drawing/2014/main" id="{2EE27566-5923-4A50-98A3-AC29077EC990}"/>
              </a:ext>
            </a:extLst>
          </p:cNvPr>
          <p:cNvSpPr txBox="1"/>
          <p:nvPr/>
        </p:nvSpPr>
        <p:spPr>
          <a:xfrm>
            <a:off x="1121456" y="5322402"/>
            <a:ext cx="2249332" cy="40011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유닛 배치와 전투</a:t>
            </a:r>
            <a:r>
              <a:rPr lang="en-US" sz="2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</a:p>
        </p:txBody>
      </p:sp>
      <p:sp>
        <p:nvSpPr>
          <p:cNvPr id="18" name="TextBox 47">
            <a:extLst>
              <a:ext uri="{FF2B5EF4-FFF2-40B4-BE49-F238E27FC236}">
                <a16:creationId xmlns:a16="http://schemas.microsoft.com/office/drawing/2014/main" id="{4FBCB6B5-98B2-4B0A-8030-DF497B619D80}"/>
              </a:ext>
            </a:extLst>
          </p:cNvPr>
          <p:cNvSpPr txBox="1"/>
          <p:nvPr/>
        </p:nvSpPr>
        <p:spPr>
          <a:xfrm>
            <a:off x="5073118" y="5291157"/>
            <a:ext cx="204575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대결 진행 및 공격</a:t>
            </a:r>
          </a:p>
        </p:txBody>
      </p:sp>
      <p:sp>
        <p:nvSpPr>
          <p:cNvPr id="19" name="TextBox 48">
            <a:extLst>
              <a:ext uri="{FF2B5EF4-FFF2-40B4-BE49-F238E27FC236}">
                <a16:creationId xmlns:a16="http://schemas.microsoft.com/office/drawing/2014/main" id="{0714A004-5493-40E9-867E-C7F31F10AAE2}"/>
              </a:ext>
            </a:extLst>
          </p:cNvPr>
          <p:cNvSpPr txBox="1"/>
          <p:nvPr/>
        </p:nvSpPr>
        <p:spPr>
          <a:xfrm>
            <a:off x="9137306" y="5294769"/>
            <a:ext cx="1305168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승리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&amp;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패배</a:t>
            </a:r>
          </a:p>
        </p:txBody>
      </p:sp>
      <p:sp>
        <p:nvSpPr>
          <p:cNvPr id="20" name="직사각형 16">
            <a:extLst>
              <a:ext uri="{FF2B5EF4-FFF2-40B4-BE49-F238E27FC236}">
                <a16:creationId xmlns:a16="http://schemas.microsoft.com/office/drawing/2014/main" id="{36AA8E7A-4E89-4ED0-B6DE-B40229006D00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4">
            <a:extLst>
              <a:ext uri="{FF2B5EF4-FFF2-40B4-BE49-F238E27FC236}">
                <a16:creationId xmlns:a16="http://schemas.microsoft.com/office/drawing/2014/main" id="{11C232D0-1082-49B1-A749-427F9DB410E8}"/>
              </a:ext>
            </a:extLst>
          </p:cNvPr>
          <p:cNvSpPr txBox="1"/>
          <p:nvPr/>
        </p:nvSpPr>
        <p:spPr>
          <a:xfrm>
            <a:off x="472187" y="936437"/>
            <a:ext cx="1428594" cy="46166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400" b="0" i="0" u="none" strike="noStrike" kern="1200" cap="none" spc="-150" baseline="0">
                <a:solidFill>
                  <a:srgbClr val="3C3C3C"/>
                </a:solidFill>
                <a:uFillTx/>
                <a:latin typeface="맑은 고딕"/>
                <a:ea typeface="나눔바른고딕"/>
              </a:rPr>
              <a:t>게임 루프</a:t>
            </a:r>
            <a:endParaRPr lang="en-US" sz="2400" b="0" i="0" u="none" strike="noStrike" kern="1200" cap="none" spc="-150" baseline="0">
              <a:solidFill>
                <a:srgbClr val="3C3C3C"/>
              </a:solidFill>
              <a:uFillTx/>
              <a:latin typeface="맑은 고딕"/>
              <a:ea typeface="나눔바른고딕"/>
            </a:endParaRP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CEFB84CE-3D19-47F3-9818-0E409C4EFC35}"/>
              </a:ext>
            </a:extLst>
          </p:cNvPr>
          <p:cNvSpPr txBox="1"/>
          <p:nvPr/>
        </p:nvSpPr>
        <p:spPr>
          <a:xfrm>
            <a:off x="472187" y="346685"/>
            <a:ext cx="4512774" cy="55399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03 </a:t>
            </a:r>
            <a:r>
              <a:rPr lang="ko-KR" sz="3000" b="0" i="0" u="none" strike="noStrike" kern="1200" cap="none" spc="0" baseline="0">
                <a:solidFill>
                  <a:srgbClr val="000000"/>
                </a:solidFill>
                <a:uFillTx/>
                <a:latin typeface="HY견고딕" pitchFamily="18"/>
                <a:ea typeface="HY견고딕" pitchFamily="18"/>
              </a:rPr>
              <a:t>게임소개 및 게임방법</a:t>
            </a:r>
          </a:p>
        </p:txBody>
      </p:sp>
      <p:sp>
        <p:nvSpPr>
          <p:cNvPr id="4" name="TextBox 31">
            <a:extLst>
              <a:ext uri="{FF2B5EF4-FFF2-40B4-BE49-F238E27FC236}">
                <a16:creationId xmlns:a16="http://schemas.microsoft.com/office/drawing/2014/main" id="{A71CA018-11C2-4EF8-B227-1C19A893BE76}"/>
              </a:ext>
            </a:extLst>
          </p:cNvPr>
          <p:cNvSpPr txBox="1"/>
          <p:nvPr/>
        </p:nvSpPr>
        <p:spPr>
          <a:xfrm>
            <a:off x="472187" y="4103900"/>
            <a:ext cx="3281671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적 플레이어 유닛과 자동 전투</a:t>
            </a:r>
          </a:p>
        </p:txBody>
      </p:sp>
      <p:sp>
        <p:nvSpPr>
          <p:cNvPr id="5" name="TextBox 32">
            <a:extLst>
              <a:ext uri="{FF2B5EF4-FFF2-40B4-BE49-F238E27FC236}">
                <a16:creationId xmlns:a16="http://schemas.microsoft.com/office/drawing/2014/main" id="{17B3F129-8496-4030-A3BF-B4E699E8A46E}"/>
              </a:ext>
            </a:extLst>
          </p:cNvPr>
          <p:cNvSpPr txBox="1"/>
          <p:nvPr/>
        </p:nvSpPr>
        <p:spPr>
          <a:xfrm>
            <a:off x="5378089" y="4103900"/>
            <a:ext cx="118975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전투 승리</a:t>
            </a:r>
          </a:p>
        </p:txBody>
      </p:sp>
      <p:sp>
        <p:nvSpPr>
          <p:cNvPr id="6" name="TextBox 33">
            <a:extLst>
              <a:ext uri="{FF2B5EF4-FFF2-40B4-BE49-F238E27FC236}">
                <a16:creationId xmlns:a16="http://schemas.microsoft.com/office/drawing/2014/main" id="{63703BCA-C521-4D37-9F3F-C56CCC1C5DB1}"/>
              </a:ext>
            </a:extLst>
          </p:cNvPr>
          <p:cNvSpPr txBox="1"/>
          <p:nvPr/>
        </p:nvSpPr>
        <p:spPr>
          <a:xfrm>
            <a:off x="8764661" y="4103900"/>
            <a:ext cx="196400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적 플레이어 타격</a:t>
            </a:r>
          </a:p>
        </p:txBody>
      </p:sp>
      <p:sp>
        <p:nvSpPr>
          <p:cNvPr id="7" name="화살표: 오른쪽 34">
            <a:extLst>
              <a:ext uri="{FF2B5EF4-FFF2-40B4-BE49-F238E27FC236}">
                <a16:creationId xmlns:a16="http://schemas.microsoft.com/office/drawing/2014/main" id="{74453C5C-16B5-4309-A206-0C2FBB880730}"/>
              </a:ext>
            </a:extLst>
          </p:cNvPr>
          <p:cNvSpPr/>
          <p:nvPr/>
        </p:nvSpPr>
        <p:spPr>
          <a:xfrm>
            <a:off x="3891247" y="2638574"/>
            <a:ext cx="360218" cy="281735"/>
          </a:xfrm>
          <a:custGeom>
            <a:avLst>
              <a:gd name="f0" fmla="val 13153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8" name="화살표: 오른쪽 35">
            <a:extLst>
              <a:ext uri="{FF2B5EF4-FFF2-40B4-BE49-F238E27FC236}">
                <a16:creationId xmlns:a16="http://schemas.microsoft.com/office/drawing/2014/main" id="{983BE900-4DBF-4436-A9B5-6B72575B2D5A}"/>
              </a:ext>
            </a:extLst>
          </p:cNvPr>
          <p:cNvSpPr/>
          <p:nvPr/>
        </p:nvSpPr>
        <p:spPr>
          <a:xfrm>
            <a:off x="7694465" y="2638574"/>
            <a:ext cx="360218" cy="281735"/>
          </a:xfrm>
          <a:custGeom>
            <a:avLst>
              <a:gd name="f0" fmla="val 13153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9" name="타원 39">
            <a:extLst>
              <a:ext uri="{FF2B5EF4-FFF2-40B4-BE49-F238E27FC236}">
                <a16:creationId xmlns:a16="http://schemas.microsoft.com/office/drawing/2014/main" id="{19C6311B-7B03-498C-908D-403E9742C1CB}"/>
              </a:ext>
            </a:extLst>
          </p:cNvPr>
          <p:cNvSpPr/>
          <p:nvPr/>
        </p:nvSpPr>
        <p:spPr>
          <a:xfrm>
            <a:off x="9380262" y="5680362"/>
            <a:ext cx="830942" cy="830942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AFABAB"/>
          </a:solidFill>
          <a:ln w="12701" cap="flat">
            <a:solidFill>
              <a:srgbClr val="767171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3</a:t>
            </a:r>
          </a:p>
        </p:txBody>
      </p:sp>
      <p:sp>
        <p:nvSpPr>
          <p:cNvPr id="10" name="화살표: 오른쪽 42">
            <a:extLst>
              <a:ext uri="{FF2B5EF4-FFF2-40B4-BE49-F238E27FC236}">
                <a16:creationId xmlns:a16="http://schemas.microsoft.com/office/drawing/2014/main" id="{12250983-191F-4072-90DB-B3D3CE127737}"/>
              </a:ext>
            </a:extLst>
          </p:cNvPr>
          <p:cNvSpPr/>
          <p:nvPr/>
        </p:nvSpPr>
        <p:spPr>
          <a:xfrm>
            <a:off x="2820878" y="6095838"/>
            <a:ext cx="2574886" cy="120234"/>
          </a:xfrm>
          <a:custGeom>
            <a:avLst>
              <a:gd name="f0" fmla="val 21096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11" name="화살표: 오른쪽 43">
            <a:extLst>
              <a:ext uri="{FF2B5EF4-FFF2-40B4-BE49-F238E27FC236}">
                <a16:creationId xmlns:a16="http://schemas.microsoft.com/office/drawing/2014/main" id="{13B419C3-8A75-457F-98E2-B1394FCDFF84}"/>
              </a:ext>
            </a:extLst>
          </p:cNvPr>
          <p:cNvSpPr/>
          <p:nvPr/>
        </p:nvSpPr>
        <p:spPr>
          <a:xfrm>
            <a:off x="6636632" y="6035716"/>
            <a:ext cx="2574886" cy="120234"/>
          </a:xfrm>
          <a:custGeom>
            <a:avLst>
              <a:gd name="f0" fmla="val 21096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val f7"/>
              <a:gd name="f15" fmla="val f8"/>
              <a:gd name="f16" fmla="pin 0 f0 21600"/>
              <a:gd name="f17" fmla="pin 0 f1 108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2"/>
              <a:gd name="f29" fmla="+- 21600 0 f21"/>
              <a:gd name="f30" fmla="*/ f22 f13 1"/>
              <a:gd name="f31" fmla="*/ f21 f12 1"/>
              <a:gd name="f32" fmla="+- f25 0 f3"/>
              <a:gd name="f33" fmla="+- f26 0 f3"/>
              <a:gd name="f34" fmla="*/ 0 f27 1"/>
              <a:gd name="f35" fmla="*/ 21600 f27 1"/>
              <a:gd name="f36" fmla="*/ f29 f22 1"/>
              <a:gd name="f37" fmla="*/ f28 f13 1"/>
              <a:gd name="f38" fmla="*/ f36 1 10800"/>
              <a:gd name="f39" fmla="*/ f34 1 f27"/>
              <a:gd name="f40" fmla="*/ f35 1 f27"/>
              <a:gd name="f41" fmla="+- f21 f38 0"/>
              <a:gd name="f42" fmla="*/ f39 f12 1"/>
              <a:gd name="f43" fmla="*/ f39 f13 1"/>
              <a:gd name="f44" fmla="*/ f40 f13 1"/>
              <a:gd name="f45" fmla="*/ f41 f12 1"/>
            </a:gdLst>
            <a:ahLst>
              <a:ahXY gdRefX="f0" minX="f7" maxX="f8" gdRefY="f1" minY="f7" maxY="f9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43"/>
              </a:cxn>
              <a:cxn ang="f33">
                <a:pos x="f31" y="f44"/>
              </a:cxn>
            </a:cxnLst>
            <a:rect l="f42" t="f30" r="f45" b="f37"/>
            <a:pathLst>
              <a:path w="21600" h="21600">
                <a:moveTo>
                  <a:pt x="f7" y="f22"/>
                </a:moveTo>
                <a:lnTo>
                  <a:pt x="f21" y="f22"/>
                </a:lnTo>
                <a:lnTo>
                  <a:pt x="f21" y="f7"/>
                </a:lnTo>
                <a:lnTo>
                  <a:pt x="f8" y="f9"/>
                </a:lnTo>
                <a:lnTo>
                  <a:pt x="f21" y="f8"/>
                </a:lnTo>
                <a:lnTo>
                  <a:pt x="f21" y="f28"/>
                </a:lnTo>
                <a:lnTo>
                  <a:pt x="f7" y="f28"/>
                </a:lnTo>
                <a:close/>
              </a:path>
            </a:pathLst>
          </a:custGeom>
          <a:solidFill>
            <a:srgbClr val="000000"/>
          </a:solidFill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50"/>
            </a:endParaRPr>
          </a:p>
        </p:txBody>
      </p:sp>
      <p:sp>
        <p:nvSpPr>
          <p:cNvPr id="12" name="TextBox 44">
            <a:extLst>
              <a:ext uri="{FF2B5EF4-FFF2-40B4-BE49-F238E27FC236}">
                <a16:creationId xmlns:a16="http://schemas.microsoft.com/office/drawing/2014/main" id="{17EDA1BF-A14E-4995-A6B9-BFD568C29C6B}"/>
              </a:ext>
            </a:extLst>
          </p:cNvPr>
          <p:cNvSpPr txBox="1"/>
          <p:nvPr/>
        </p:nvSpPr>
        <p:spPr>
          <a:xfrm>
            <a:off x="1093092" y="5294769"/>
            <a:ext cx="204575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유닛 배치와 전투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 </a:t>
            </a:r>
          </a:p>
        </p:txBody>
      </p:sp>
      <p:pic>
        <p:nvPicPr>
          <p:cNvPr id="13" name="그림 6">
            <a:extLst>
              <a:ext uri="{FF2B5EF4-FFF2-40B4-BE49-F238E27FC236}">
                <a16:creationId xmlns:a16="http://schemas.microsoft.com/office/drawing/2014/main" id="{194DAD4C-DA31-4413-BF48-D91693453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23" y="1829833"/>
            <a:ext cx="3199997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14" name="그림 9">
            <a:extLst>
              <a:ext uri="{FF2B5EF4-FFF2-40B4-BE49-F238E27FC236}">
                <a16:creationId xmlns:a16="http://schemas.microsoft.com/office/drawing/2014/main" id="{CEDF3103-0B70-4A2F-9FF6-B6BDEE0F8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2971" y="1829833"/>
            <a:ext cx="3199997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pic>
        <p:nvPicPr>
          <p:cNvPr id="15" name="그림 11">
            <a:extLst>
              <a:ext uri="{FF2B5EF4-FFF2-40B4-BE49-F238E27FC236}">
                <a16:creationId xmlns:a16="http://schemas.microsoft.com/office/drawing/2014/main" id="{244EEC59-3D06-4132-A516-6255D43415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6654" y="1829833"/>
            <a:ext cx="3199997" cy="179999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</p:pic>
      <p:sp>
        <p:nvSpPr>
          <p:cNvPr id="16" name="TextBox 13">
            <a:extLst>
              <a:ext uri="{FF2B5EF4-FFF2-40B4-BE49-F238E27FC236}">
                <a16:creationId xmlns:a16="http://schemas.microsoft.com/office/drawing/2014/main" id="{A19CF333-8C6F-4ECD-97B6-4C598EA06498}"/>
              </a:ext>
            </a:extLst>
          </p:cNvPr>
          <p:cNvSpPr txBox="1"/>
          <p:nvPr/>
        </p:nvSpPr>
        <p:spPr>
          <a:xfrm>
            <a:off x="4971336" y="5228155"/>
            <a:ext cx="2249332" cy="40011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2000" b="1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대결 진행 및 공격</a:t>
            </a:r>
          </a:p>
        </p:txBody>
      </p:sp>
      <p:sp>
        <p:nvSpPr>
          <p:cNvPr id="17" name="타원 30">
            <a:extLst>
              <a:ext uri="{FF2B5EF4-FFF2-40B4-BE49-F238E27FC236}">
                <a16:creationId xmlns:a16="http://schemas.microsoft.com/office/drawing/2014/main" id="{EB2FD754-0C54-49EC-BC2F-58288F505812}"/>
              </a:ext>
            </a:extLst>
          </p:cNvPr>
          <p:cNvSpPr/>
          <p:nvPr/>
        </p:nvSpPr>
        <p:spPr>
          <a:xfrm>
            <a:off x="5600727" y="5680362"/>
            <a:ext cx="830942" cy="830942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FFC000"/>
          </a:solidFill>
          <a:ln w="12701" cap="flat">
            <a:solidFill>
              <a:srgbClr val="BC8C00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2</a:t>
            </a:r>
          </a:p>
        </p:txBody>
      </p:sp>
      <p:sp>
        <p:nvSpPr>
          <p:cNvPr id="18" name="타원 37">
            <a:extLst>
              <a:ext uri="{FF2B5EF4-FFF2-40B4-BE49-F238E27FC236}">
                <a16:creationId xmlns:a16="http://schemas.microsoft.com/office/drawing/2014/main" id="{42D7C51E-E15B-4725-9946-DEF6660B1EE9}"/>
              </a:ext>
            </a:extLst>
          </p:cNvPr>
          <p:cNvSpPr/>
          <p:nvPr/>
        </p:nvSpPr>
        <p:spPr>
          <a:xfrm>
            <a:off x="1700491" y="5680362"/>
            <a:ext cx="830942" cy="830942"/>
          </a:xfrm>
          <a:custGeom>
            <a:avLst/>
            <a:gdLst>
              <a:gd name="f0" fmla="val 21600000"/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-360"/>
              <a:gd name="f10" fmla="+- 0 0 -180"/>
              <a:gd name="f11" fmla="abs f4"/>
              <a:gd name="f12" fmla="abs f5"/>
              <a:gd name="f13" fmla="abs f6"/>
              <a:gd name="f14" fmla="+- 2700000 f2 0"/>
              <a:gd name="f15" fmla="*/ f9 f1 1"/>
              <a:gd name="f16" fmla="*/ f10 f1 1"/>
              <a:gd name="f17" fmla="?: f11 f4 1"/>
              <a:gd name="f18" fmla="?: f12 f5 1"/>
              <a:gd name="f19" fmla="?: f13 f6 1"/>
              <a:gd name="f20" fmla="+- f14 0 f2"/>
              <a:gd name="f21" fmla="*/ f15 1 f3"/>
              <a:gd name="f22" fmla="*/ f16 1 f3"/>
              <a:gd name="f23" fmla="*/ f17 1 21600"/>
              <a:gd name="f24" fmla="*/ f18 1 21600"/>
              <a:gd name="f25" fmla="*/ 21600 f17 1"/>
              <a:gd name="f26" fmla="*/ 21600 f18 1"/>
              <a:gd name="f27" fmla="+- f20 f2 0"/>
              <a:gd name="f28" fmla="+- f21 0 f2"/>
              <a:gd name="f29" fmla="+- f22 0 f2"/>
              <a:gd name="f30" fmla="min f24 f23"/>
              <a:gd name="f31" fmla="*/ f25 1 f19"/>
              <a:gd name="f32" fmla="*/ f26 1 f19"/>
              <a:gd name="f33" fmla="*/ f27 f8 1"/>
              <a:gd name="f34" fmla="val f31"/>
              <a:gd name="f35" fmla="val f32"/>
              <a:gd name="f36" fmla="*/ f33 1 f1"/>
              <a:gd name="f37" fmla="*/ f7 f30 1"/>
              <a:gd name="f38" fmla="+- f35 0 f7"/>
              <a:gd name="f39" fmla="+- f34 0 f7"/>
              <a:gd name="f40" fmla="+- 0 0 f36"/>
              <a:gd name="f41" fmla="*/ f38 1 2"/>
              <a:gd name="f42" fmla="*/ f39 1 2"/>
              <a:gd name="f43" fmla="+- 0 0 f40"/>
              <a:gd name="f44" fmla="+- f7 f41 0"/>
              <a:gd name="f45" fmla="+- f7 f42 0"/>
              <a:gd name="f46" fmla="*/ f43 f1 1"/>
              <a:gd name="f47" fmla="*/ f42 f30 1"/>
              <a:gd name="f48" fmla="*/ f41 f30 1"/>
              <a:gd name="f49" fmla="*/ f46 1 f8"/>
              <a:gd name="f50" fmla="*/ f44 f30 1"/>
              <a:gd name="f51" fmla="+- f49 0 f2"/>
              <a:gd name="f52" fmla="cos 1 f51"/>
              <a:gd name="f53" fmla="sin 1 f51"/>
              <a:gd name="f54" fmla="+- 0 0 f52"/>
              <a:gd name="f55" fmla="+- 0 0 f53"/>
              <a:gd name="f56" fmla="+- 0 0 f54"/>
              <a:gd name="f57" fmla="+- 0 0 f55"/>
              <a:gd name="f58" fmla="val f56"/>
              <a:gd name="f59" fmla="val f57"/>
              <a:gd name="f60" fmla="*/ f58 f42 1"/>
              <a:gd name="f61" fmla="*/ f59 f41 1"/>
              <a:gd name="f62" fmla="+- f45 0 f60"/>
              <a:gd name="f63" fmla="+- f45 f60 0"/>
              <a:gd name="f64" fmla="+- f44 0 f61"/>
              <a:gd name="f65" fmla="+- f44 f61 0"/>
              <a:gd name="f66" fmla="*/ f62 f30 1"/>
              <a:gd name="f67" fmla="*/ f64 f30 1"/>
              <a:gd name="f68" fmla="*/ f63 f30 1"/>
              <a:gd name="f69" fmla="*/ f65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8">
                <a:pos x="f66" y="f67"/>
              </a:cxn>
              <a:cxn ang="f29">
                <a:pos x="f66" y="f69"/>
              </a:cxn>
              <a:cxn ang="f29">
                <a:pos x="f68" y="f69"/>
              </a:cxn>
              <a:cxn ang="f28">
                <a:pos x="f68" y="f67"/>
              </a:cxn>
            </a:cxnLst>
            <a:rect l="f66" t="f67" r="f68" b="f69"/>
            <a:pathLst>
              <a:path>
                <a:moveTo>
                  <a:pt x="f37" y="f50"/>
                </a:moveTo>
                <a:arcTo wR="f47" hR="f48" stAng="f1" swAng="f0"/>
                <a:close/>
              </a:path>
            </a:pathLst>
          </a:custGeom>
          <a:solidFill>
            <a:srgbClr val="AFABAB"/>
          </a:solidFill>
          <a:ln w="12701" cap="flat">
            <a:solidFill>
              <a:srgbClr val="767171"/>
            </a:solidFill>
            <a:prstDash val="solid"/>
            <a:miter/>
          </a:ln>
          <a:effectLst>
            <a:outerShdw dist="38096" dir="2700000" algn="tl">
              <a:srgbClr val="000000">
                <a:alpha val="40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1</a:t>
            </a:r>
          </a:p>
        </p:txBody>
      </p:sp>
      <p:sp>
        <p:nvSpPr>
          <p:cNvPr id="19" name="TextBox 40">
            <a:extLst>
              <a:ext uri="{FF2B5EF4-FFF2-40B4-BE49-F238E27FC236}">
                <a16:creationId xmlns:a16="http://schemas.microsoft.com/office/drawing/2014/main" id="{456D9AE7-2BB0-4A09-A1E3-6DA003A35D3F}"/>
              </a:ext>
            </a:extLst>
          </p:cNvPr>
          <p:cNvSpPr txBox="1"/>
          <p:nvPr/>
        </p:nvSpPr>
        <p:spPr>
          <a:xfrm>
            <a:off x="9143149" y="5294769"/>
            <a:ext cx="1305168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승리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&amp;</a:t>
            </a:r>
            <a:r>
              <a:rPr lang="ko-KR" sz="1800" b="0" i="0" u="none" strike="noStrike" kern="1200" cap="none" spc="0" baseline="0">
                <a:solidFill>
                  <a:srgbClr val="000000"/>
                </a:solidFill>
                <a:uFillTx/>
                <a:latin typeface="맑은 고딕"/>
                <a:ea typeface="맑은 고딕" pitchFamily="50"/>
              </a:rPr>
              <a:t>패배</a:t>
            </a:r>
          </a:p>
        </p:txBody>
      </p:sp>
      <p:sp>
        <p:nvSpPr>
          <p:cNvPr id="20" name="직사각형 16">
            <a:extLst>
              <a:ext uri="{FF2B5EF4-FFF2-40B4-BE49-F238E27FC236}">
                <a16:creationId xmlns:a16="http://schemas.microsoft.com/office/drawing/2014/main" id="{B3D9B154-8B58-42B6-9A07-286455E3E70C}"/>
              </a:ext>
            </a:extLst>
          </p:cNvPr>
          <p:cNvSpPr/>
          <p:nvPr/>
        </p:nvSpPr>
        <p:spPr>
          <a:xfrm>
            <a:off x="0" y="321393"/>
            <a:ext cx="104771" cy="790571"/>
          </a:xfrm>
          <a:prstGeom prst="rect">
            <a:avLst/>
          </a:prstGeom>
          <a:solidFill>
            <a:srgbClr val="42C7F1">
              <a:alpha val="5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굴림" pitchFamily="50"/>
              <a:ea typeface="나눔바른고딕 Ultra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1250</TotalTime>
  <Words>919</Words>
  <Application>Microsoft Office PowerPoint</Application>
  <PresentationFormat>와이드스크린</PresentationFormat>
  <Paragraphs>163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HY견고딕</vt:lpstr>
      <vt:lpstr>굴림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신 동원</cp:lastModifiedBy>
  <cp:revision>221</cp:revision>
  <dcterms:created xsi:type="dcterms:W3CDTF">2015-04-14T11:49:33Z</dcterms:created>
  <dcterms:modified xsi:type="dcterms:W3CDTF">2021-12-12T23:12:44Z</dcterms:modified>
</cp:coreProperties>
</file>

<file path=docProps/thumbnail.jpeg>
</file>